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85"/>
  </p:notesMasterIdLst>
  <p:sldIdLst>
    <p:sldId id="256" r:id="rId3"/>
    <p:sldId id="261" r:id="rId4"/>
    <p:sldId id="262" r:id="rId5"/>
    <p:sldId id="263" r:id="rId6"/>
    <p:sldId id="257" r:id="rId7"/>
    <p:sldId id="267" r:id="rId8"/>
    <p:sldId id="478" r:id="rId9"/>
    <p:sldId id="435" r:id="rId10"/>
    <p:sldId id="498" r:id="rId11"/>
    <p:sldId id="500" r:id="rId12"/>
    <p:sldId id="501" r:id="rId13"/>
    <p:sldId id="503" r:id="rId14"/>
    <p:sldId id="504" r:id="rId15"/>
    <p:sldId id="505" r:id="rId16"/>
    <p:sldId id="485" r:id="rId17"/>
    <p:sldId id="414" r:id="rId18"/>
    <p:sldId id="433" r:id="rId19"/>
    <p:sldId id="479" r:id="rId20"/>
    <p:sldId id="480" r:id="rId21"/>
    <p:sldId id="481" r:id="rId22"/>
    <p:sldId id="482" r:id="rId23"/>
    <p:sldId id="483" r:id="rId24"/>
    <p:sldId id="484" r:id="rId25"/>
    <p:sldId id="488" r:id="rId26"/>
    <p:sldId id="554" r:id="rId27"/>
    <p:sldId id="513" r:id="rId28"/>
    <p:sldId id="492" r:id="rId29"/>
    <p:sldId id="493" r:id="rId30"/>
    <p:sldId id="514" r:id="rId31"/>
    <p:sldId id="494" r:id="rId32"/>
    <p:sldId id="495" r:id="rId33"/>
    <p:sldId id="497" r:id="rId34"/>
    <p:sldId id="507" r:id="rId35"/>
    <p:sldId id="506" r:id="rId36"/>
    <p:sldId id="376" r:id="rId37"/>
    <p:sldId id="489" r:id="rId38"/>
    <p:sldId id="486" r:id="rId39"/>
    <p:sldId id="512" r:id="rId40"/>
    <p:sldId id="457" r:id="rId41"/>
    <p:sldId id="532" r:id="rId42"/>
    <p:sldId id="533" r:id="rId43"/>
    <p:sldId id="534" r:id="rId44"/>
    <p:sldId id="535" r:id="rId45"/>
    <p:sldId id="536" r:id="rId46"/>
    <p:sldId id="531" r:id="rId47"/>
    <p:sldId id="491" r:id="rId48"/>
    <p:sldId id="510" r:id="rId49"/>
    <p:sldId id="529" r:id="rId50"/>
    <p:sldId id="515" r:id="rId51"/>
    <p:sldId id="537" r:id="rId52"/>
    <p:sldId id="517" r:id="rId53"/>
    <p:sldId id="518" r:id="rId54"/>
    <p:sldId id="549" r:id="rId55"/>
    <p:sldId id="519" r:id="rId56"/>
    <p:sldId id="520" r:id="rId57"/>
    <p:sldId id="521" r:id="rId58"/>
    <p:sldId id="523" r:id="rId59"/>
    <p:sldId id="522" r:id="rId60"/>
    <p:sldId id="550" r:id="rId61"/>
    <p:sldId id="539" r:id="rId62"/>
    <p:sldId id="540" r:id="rId63"/>
    <p:sldId id="526" r:id="rId64"/>
    <p:sldId id="541" r:id="rId65"/>
    <p:sldId id="524" r:id="rId66"/>
    <p:sldId id="525" r:id="rId67"/>
    <p:sldId id="527" r:id="rId68"/>
    <p:sldId id="528" r:id="rId69"/>
    <p:sldId id="542" r:id="rId70"/>
    <p:sldId id="543" r:id="rId71"/>
    <p:sldId id="544" r:id="rId72"/>
    <p:sldId id="546" r:id="rId73"/>
    <p:sldId id="545" r:id="rId74"/>
    <p:sldId id="547" r:id="rId75"/>
    <p:sldId id="551" r:id="rId76"/>
    <p:sldId id="552" r:id="rId77"/>
    <p:sldId id="553" r:id="rId78"/>
    <p:sldId id="548" r:id="rId79"/>
    <p:sldId id="436" r:id="rId80"/>
    <p:sldId id="365" r:id="rId81"/>
    <p:sldId id="297" r:id="rId82"/>
    <p:sldId id="348" r:id="rId83"/>
    <p:sldId id="264" r:id="rId8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81047" autoAdjust="0"/>
  </p:normalViewPr>
  <p:slideViewPr>
    <p:cSldViewPr snapToGrid="0">
      <p:cViewPr varScale="1">
        <p:scale>
          <a:sx n="123" d="100"/>
          <a:sy n="123" d="100"/>
        </p:scale>
        <p:origin x="1050"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zone.com/articles/working-principles-of-generative-adversarial-netw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yncedreview.com/2019/06/19/mnist-reborn-restored-and-expanded-additional-50k-training-sampl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iro.medium.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sng" dirty="0">
                <a:solidFill>
                  <a:srgbClr val="000000"/>
                </a:solidFill>
                <a:effectLst/>
                <a:latin typeface="Roboto" panose="02000000000000000000" pitchFamily="2" charset="0"/>
                <a:hlinkClick r:id="rId3"/>
              </a:rPr>
              <a:t>https://dzone.com/articles/working-principles-of-generative-adversarial-netwo</a:t>
            </a:r>
            <a:endParaRPr lang="en-US" b="0" i="0" u="sng" dirty="0">
              <a:solidFill>
                <a:srgbClr val="000000"/>
              </a:solidFill>
              <a:effectLst/>
              <a:latin typeface="Roboto" panose="02000000000000000000" pitchFamily="2" charset="0"/>
            </a:endParaRPr>
          </a:p>
          <a:p>
            <a:r>
              <a:rPr lang="en-US" dirty="0"/>
              <a:t>https://nttuan8.com/bai-1-gioi-thieu-ve-gan/</a:t>
            </a:r>
          </a:p>
          <a:p>
            <a:r>
              <a:rPr lang="en-US" dirty="0"/>
              <a:t>https://nttuan8.com/bai-2-deep-convolutional-gan-dcgan/</a:t>
            </a:r>
          </a:p>
          <a:p>
            <a:r>
              <a:rPr lang="en-US" dirty="0"/>
              <a:t>https://pytorch.org/tutorials/beginner/dcgan_faces_tutorial.html</a:t>
            </a:r>
          </a:p>
        </p:txBody>
      </p:sp>
    </p:spTree>
    <p:extLst>
      <p:ext uri="{BB962C8B-B14F-4D97-AF65-F5344CB8AC3E}">
        <p14:creationId xmlns:p14="http://schemas.microsoft.com/office/powerpoint/2010/main" val="669087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006EC3"/>
                </a:solidFill>
                <a:effectLst/>
                <a:latin typeface="Roboto" panose="02000000000000000000" pitchFamily="2" charset="0"/>
                <a:hlinkClick r:id="rId3"/>
              </a:rPr>
              <a:t>https://syncedreview.com/2019/06/19/mnist-reborn-restored-and-expanded-additional-50k-training-samples/</a:t>
            </a:r>
            <a:endParaRPr lang="en-US" dirty="0"/>
          </a:p>
        </p:txBody>
      </p:sp>
    </p:spTree>
    <p:extLst>
      <p:ext uri="{BB962C8B-B14F-4D97-AF65-F5344CB8AC3E}">
        <p14:creationId xmlns:p14="http://schemas.microsoft.com/office/powerpoint/2010/main" val="31961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http://web.stanford.edu/class/cs224n/index.html#schedule</a:t>
            </a:r>
          </a:p>
          <a:p>
            <a:pPr marL="158750" indent="0">
              <a:buNone/>
            </a:pPr>
            <a:r>
              <a:rPr lang="en-US" dirty="0"/>
              <a:t>https://arxiv.org/pdf/1301.3781.pdf</a:t>
            </a:r>
          </a:p>
          <a:p>
            <a:pPr marL="158750" indent="0">
              <a:buNone/>
            </a:pPr>
            <a:r>
              <a:rPr lang="en-US" dirty="0"/>
              <a:t>http://web.stanford.edu/class/cs224n/slides/cs224n-2022-lecture01-wordvecs1.pdf</a:t>
            </a:r>
          </a:p>
        </p:txBody>
      </p:sp>
    </p:spTree>
    <p:extLst>
      <p:ext uri="{BB962C8B-B14F-4D97-AF65-F5344CB8AC3E}">
        <p14:creationId xmlns:p14="http://schemas.microsoft.com/office/powerpoint/2010/main" val="692220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https://github.com/evanhu1/pytorch-CelebA-faCeGAN/tree/main</a:t>
            </a:r>
            <a:endParaRPr lang="en-US" dirty="0"/>
          </a:p>
        </p:txBody>
      </p:sp>
    </p:spTree>
    <p:extLst>
      <p:ext uri="{BB962C8B-B14F-4D97-AF65-F5344CB8AC3E}">
        <p14:creationId xmlns:p14="http://schemas.microsoft.com/office/powerpoint/2010/main" val="3453208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https://nttuan8.com/bai-8-cyclegan/</a:t>
            </a:r>
          </a:p>
          <a:p>
            <a:endParaRPr lang="en-US" dirty="0"/>
          </a:p>
        </p:txBody>
      </p:sp>
    </p:spTree>
    <p:extLst>
      <p:ext uri="{BB962C8B-B14F-4D97-AF65-F5344CB8AC3E}">
        <p14:creationId xmlns:p14="http://schemas.microsoft.com/office/powerpoint/2010/main" val="1311564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https://lilianweng.github.io/posts/2018-08-12-vae/</a:t>
            </a:r>
          </a:p>
        </p:txBody>
      </p:sp>
    </p:spTree>
    <p:extLst>
      <p:ext uri="{BB962C8B-B14F-4D97-AF65-F5344CB8AC3E}">
        <p14:creationId xmlns:p14="http://schemas.microsoft.com/office/powerpoint/2010/main" val="1695223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993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To provide an example, let's suppose we've trained an </a:t>
            </a:r>
            <a:r>
              <a:rPr lang="en-US" sz="1100" b="0" i="0" u="none" strike="noStrike" cap="none" dirty="0" err="1" smtClean="0">
                <a:solidFill>
                  <a:srgbClr val="000000"/>
                </a:solidFill>
                <a:effectLst/>
                <a:latin typeface="Arial"/>
                <a:ea typeface="Arial"/>
                <a:cs typeface="Arial"/>
                <a:sym typeface="Arial"/>
              </a:rPr>
              <a:t>autoencoder</a:t>
            </a:r>
            <a:r>
              <a:rPr lang="en-US" sz="1100" b="0" i="0" u="none" strike="noStrike" cap="none" dirty="0" smtClean="0">
                <a:solidFill>
                  <a:srgbClr val="000000"/>
                </a:solidFill>
                <a:effectLst/>
                <a:latin typeface="Arial"/>
                <a:ea typeface="Arial"/>
                <a:cs typeface="Arial"/>
                <a:sym typeface="Arial"/>
              </a:rPr>
              <a:t> model on a large dataset of faces with a encoding dimension of 6. An ideal </a:t>
            </a:r>
            <a:r>
              <a:rPr lang="en-US" sz="1100" b="0" i="0" u="none" strike="noStrike" cap="none" dirty="0" err="1" smtClean="0">
                <a:solidFill>
                  <a:srgbClr val="000000"/>
                </a:solidFill>
                <a:effectLst/>
                <a:latin typeface="Arial"/>
                <a:ea typeface="Arial"/>
                <a:cs typeface="Arial"/>
                <a:sym typeface="Arial"/>
              </a:rPr>
              <a:t>autoencoder</a:t>
            </a:r>
            <a:r>
              <a:rPr lang="en-US" sz="1100" b="0" i="0" u="none" strike="noStrike" cap="none" dirty="0" smtClean="0">
                <a:solidFill>
                  <a:srgbClr val="000000"/>
                </a:solidFill>
                <a:effectLst/>
                <a:latin typeface="Arial"/>
                <a:ea typeface="Arial"/>
                <a:cs typeface="Arial"/>
                <a:sym typeface="Arial"/>
              </a:rPr>
              <a:t> will learn descriptive attributes of faces such as skin color, whether or not the person is wearing glasses, etc. in an attempt to describe an observation in some compressed representation.</a:t>
            </a:r>
            <a:endParaRPr lang="en-US" dirty="0"/>
          </a:p>
        </p:txBody>
      </p:sp>
    </p:spTree>
    <p:extLst>
      <p:ext uri="{BB962C8B-B14F-4D97-AF65-F5344CB8AC3E}">
        <p14:creationId xmlns:p14="http://schemas.microsoft.com/office/powerpoint/2010/main" val="2771013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https://towardsdatascience.com/variational-autoencoders-vaes-for-dummies-step-by-step-tutorial-69e6d1c9d8e9</a:t>
            </a:r>
          </a:p>
          <a:p>
            <a:r>
              <a:rPr lang="en-US" dirty="0" smtClean="0"/>
              <a:t>https://www.jeremyjordan.me/variational-autoencoders/</a:t>
            </a:r>
            <a:endParaRPr lang="en-US" dirty="0"/>
          </a:p>
        </p:txBody>
      </p:sp>
    </p:spTree>
    <p:extLst>
      <p:ext uri="{BB962C8B-B14F-4D97-AF65-F5344CB8AC3E}">
        <p14:creationId xmlns:p14="http://schemas.microsoft.com/office/powerpoint/2010/main" val="2390729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741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https://learnopencv.com/image-generation-using-diffusion-models/#What-Are-Diffusion-Models?</a:t>
            </a:r>
            <a:endParaRPr lang="en-US" dirty="0"/>
          </a:p>
        </p:txBody>
      </p:sp>
    </p:spTree>
    <p:extLst>
      <p:ext uri="{BB962C8B-B14F-4D97-AF65-F5344CB8AC3E}">
        <p14:creationId xmlns:p14="http://schemas.microsoft.com/office/powerpoint/2010/main" val="1228323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https://learnopencv.com/image-generation-using-diffusion-models/</a:t>
            </a:r>
            <a:endParaRPr lang="en-US"/>
          </a:p>
        </p:txBody>
      </p:sp>
    </p:spTree>
    <p:extLst>
      <p:ext uri="{BB962C8B-B14F-4D97-AF65-F5344CB8AC3E}">
        <p14:creationId xmlns:p14="http://schemas.microsoft.com/office/powerpoint/2010/main" val="873784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https://github.com/lkwq007/stablediffusion-infinity</a:t>
            </a:r>
            <a:endParaRPr lang="en-US" dirty="0"/>
          </a:p>
        </p:txBody>
      </p:sp>
    </p:spTree>
    <p:extLst>
      <p:ext uri="{BB962C8B-B14F-4D97-AF65-F5344CB8AC3E}">
        <p14:creationId xmlns:p14="http://schemas.microsoft.com/office/powerpoint/2010/main" val="3245206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https://colab.research.google.com/drive/1TvOlX2_l4pCBOKjDI672JcMm4q68sKrA?usp=sharing</a:t>
            </a:r>
            <a:endParaRPr lang="en-US" dirty="0"/>
          </a:p>
        </p:txBody>
      </p:sp>
    </p:spTree>
    <p:extLst>
      <p:ext uri="{BB962C8B-B14F-4D97-AF65-F5344CB8AC3E}">
        <p14:creationId xmlns:p14="http://schemas.microsoft.com/office/powerpoint/2010/main" val="3742956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81</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https://jonathan-hui.medium.com/gan-some-cool-applications-of-gans-4c9ecca35900</a:t>
            </a:r>
            <a:endParaRPr lang="en-US" dirty="0"/>
          </a:p>
        </p:txBody>
      </p:sp>
    </p:spTree>
    <p:extLst>
      <p:ext uri="{BB962C8B-B14F-4D97-AF65-F5344CB8AC3E}">
        <p14:creationId xmlns:p14="http://schemas.microsoft.com/office/powerpoint/2010/main" val="3499233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http://web.stanford.edu/class/cs224n/index.html#schedule</a:t>
            </a:r>
          </a:p>
          <a:p>
            <a:pPr marL="158750" indent="0">
              <a:buNone/>
            </a:pPr>
            <a:r>
              <a:rPr lang="en-US" dirty="0"/>
              <a:t>https://arxiv.org/pdf/1301.3781.pdf</a:t>
            </a:r>
          </a:p>
          <a:p>
            <a:pPr marL="158750" indent="0">
              <a:buNone/>
            </a:pPr>
            <a:r>
              <a:rPr lang="en-US" dirty="0"/>
              <a:t>http://web.stanford.edu/class/cs224n/slides/cs224n-2022-lecture01-wordvecs1.pdf</a:t>
            </a:r>
          </a:p>
        </p:txBody>
      </p:sp>
    </p:spTree>
    <p:extLst>
      <p:ext uri="{BB962C8B-B14F-4D97-AF65-F5344CB8AC3E}">
        <p14:creationId xmlns:p14="http://schemas.microsoft.com/office/powerpoint/2010/main" val="1010145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2B6DAD"/>
                </a:solidFill>
                <a:effectLst/>
                <a:latin typeface="Open Sans" panose="020B0606030504020204" pitchFamily="34" charset="0"/>
                <a:hlinkClick r:id="rId3"/>
              </a:rPr>
              <a:t>https://miro.medium.com</a:t>
            </a:r>
            <a:endParaRPr lang="en-US" dirty="0"/>
          </a:p>
        </p:txBody>
      </p:sp>
    </p:spTree>
    <p:extLst>
      <p:ext uri="{BB962C8B-B14F-4D97-AF65-F5344CB8AC3E}">
        <p14:creationId xmlns:p14="http://schemas.microsoft.com/office/powerpoint/2010/main" val="2815322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20/06/2023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1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10</a:t>
            </a:r>
            <a:r>
              <a:rPr lang="en" sz="3400" b="1" dirty="0">
                <a:solidFill>
                  <a:srgbClr val="FFFF00"/>
                </a:solidFill>
              </a:rPr>
              <a:t>: Mô hình sáng tạo đối kháng (GAN)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Thay</a:t>
            </a:r>
            <a:r>
              <a:rPr lang="en-US" dirty="0" smtClean="0"/>
              <a:t> </a:t>
            </a:r>
            <a:r>
              <a:rPr lang="en-US" dirty="0" err="1" smtClean="0"/>
              <a:t>đổi</a:t>
            </a:r>
            <a:r>
              <a:rPr lang="en-US" dirty="0" smtClean="0"/>
              <a:t> </a:t>
            </a:r>
            <a:r>
              <a:rPr lang="en-US" dirty="0" err="1" smtClean="0"/>
              <a:t>cảm</a:t>
            </a:r>
            <a:r>
              <a:rPr lang="en-US" dirty="0" smtClean="0"/>
              <a:t> </a:t>
            </a:r>
            <a:r>
              <a:rPr lang="en-US" dirty="0" err="1" smtClean="0"/>
              <a:t>xúc</a:t>
            </a:r>
            <a:r>
              <a:rPr lang="en-US" dirty="0" smtClean="0"/>
              <a:t> </a:t>
            </a:r>
            <a:r>
              <a:rPr lang="en-US" dirty="0" err="1" smtClean="0"/>
              <a:t>nhân</a:t>
            </a:r>
            <a:r>
              <a:rPr lang="en-US" dirty="0" smtClean="0"/>
              <a:t> </a:t>
            </a:r>
            <a:r>
              <a:rPr lang="en-US" dirty="0" err="1" smtClean="0"/>
              <a:t>vật</a:t>
            </a:r>
            <a:r>
              <a:rPr lang="en-US" dirty="0" smtClean="0"/>
              <a:t> </a:t>
            </a:r>
            <a:r>
              <a:rPr lang="en-US" dirty="0" err="1" smtClean="0"/>
              <a:t>trong</a:t>
            </a:r>
            <a:r>
              <a:rPr lang="en-US" dirty="0" smtClean="0"/>
              <a:t>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074" name="Picture 2" descr="https://miro.medium.com/max/700/1*udf3EiKbRvDg3m6CuUha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46" y="1324655"/>
            <a:ext cx="6667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1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Trích</a:t>
            </a:r>
            <a:r>
              <a:rPr lang="en-US" dirty="0" smtClean="0"/>
              <a:t> </a:t>
            </a:r>
            <a:r>
              <a:rPr lang="en-US" dirty="0" err="1" smtClean="0"/>
              <a:t>xuất</a:t>
            </a:r>
            <a:r>
              <a:rPr lang="en-US" dirty="0" smtClean="0"/>
              <a:t> </a:t>
            </a:r>
            <a:r>
              <a:rPr lang="en-US" dirty="0" err="1" smtClean="0"/>
              <a:t>ra</a:t>
            </a:r>
            <a:r>
              <a:rPr lang="en-US" dirty="0" smtClean="0"/>
              <a:t> </a:t>
            </a:r>
            <a:r>
              <a:rPr lang="en-US" dirty="0" err="1" smtClean="0"/>
              <a:t>quần</a:t>
            </a:r>
            <a:r>
              <a:rPr lang="en-US" dirty="0" smtClean="0"/>
              <a:t> </a:t>
            </a:r>
            <a:r>
              <a:rPr lang="en-US" dirty="0" err="1" smtClean="0"/>
              <a:t>áo</a:t>
            </a:r>
            <a:r>
              <a:rPr lang="en-US" dirty="0" smtClean="0"/>
              <a:t> </a:t>
            </a:r>
            <a:r>
              <a:rPr lang="en-US" dirty="0" err="1" smtClean="0"/>
              <a:t>từ</a:t>
            </a:r>
            <a:r>
              <a:rPr lang="en-US" dirty="0" smtClean="0"/>
              <a:t>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098" name="Picture 2" descr="https://miro.medium.com/max/700/1*CDKsGxvpxKZ9WIfipPOMl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46" y="1228773"/>
            <a:ext cx="66675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31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Tăng</a:t>
            </a:r>
            <a:r>
              <a:rPr lang="en-US" dirty="0" smtClean="0"/>
              <a:t> </a:t>
            </a:r>
            <a:r>
              <a:rPr lang="en-US" dirty="0" err="1" smtClean="0"/>
              <a:t>cường</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122" name="Picture 2" descr="https://miro.medium.com/max/700/1*5tuN3sDrbq9ug2BdeTwiQ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46" y="1276123"/>
            <a:ext cx="6667500"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653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ảnh</a:t>
            </a:r>
            <a:r>
              <a:rPr lang="en-US" dirty="0" smtClean="0"/>
              <a:t> </a:t>
            </a:r>
            <a:r>
              <a:rPr lang="en-US" dirty="0" err="1" smtClean="0"/>
              <a:t>từ</a:t>
            </a:r>
            <a:r>
              <a:rPr lang="en-US" dirty="0" smtClean="0"/>
              <a:t> semantic</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2" descr="https://miro.medium.com/max/700/1*k0saXyvLxLlvamYFbussU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2971" y="1407885"/>
            <a:ext cx="5382852" cy="302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9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Tạo</a:t>
            </a:r>
            <a:r>
              <a:rPr lang="en-US" dirty="0" smtClean="0"/>
              <a:t> </a:t>
            </a:r>
            <a:r>
              <a:rPr lang="en-US" dirty="0" err="1" smtClean="0"/>
              <a:t>ảnh</a:t>
            </a:r>
            <a:r>
              <a:rPr lang="en-US" dirty="0" smtClean="0"/>
              <a:t> </a:t>
            </a:r>
            <a:r>
              <a:rPr lang="en-US" dirty="0" err="1" smtClean="0"/>
              <a:t>từ</a:t>
            </a:r>
            <a:r>
              <a:rPr lang="en-US" dirty="0" smtClean="0"/>
              <a:t> </a:t>
            </a:r>
            <a:r>
              <a:rPr lang="en-US" dirty="0" err="1" smtClean="0"/>
              <a:t>chuỗi</a:t>
            </a:r>
            <a:r>
              <a:rPr lang="en-US" dirty="0" smtClean="0"/>
              <a:t> </a:t>
            </a:r>
            <a:r>
              <a:rPr lang="en-US" dirty="0" err="1" smtClean="0"/>
              <a:t>ký</a:t>
            </a:r>
            <a:r>
              <a:rPr lang="en-US" dirty="0" smtClean="0"/>
              <a:t> </a:t>
            </a:r>
            <a:r>
              <a:rPr lang="en-US" dirty="0" err="1" smtClean="0"/>
              <a:t>tự</a:t>
            </a:r>
            <a:r>
              <a:rPr lang="en-US" dirty="0" smtClean="0"/>
              <a:t> (text to image): DALL-E</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148" name="Picture 4" descr="https://miro.medium.com/max/700/1*okKk6wH36cuCbQJdmkP7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39" y="1823584"/>
            <a:ext cx="7483114" cy="209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28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593D-B6BF-5812-A091-010C07D65307}"/>
              </a:ext>
            </a:extLst>
          </p:cNvPr>
          <p:cNvSpPr>
            <a:spLocks noGrp="1"/>
          </p:cNvSpPr>
          <p:nvPr>
            <p:ph type="title"/>
          </p:nvPr>
        </p:nvSpPr>
        <p:spPr/>
        <p:txBody>
          <a:bodyPr>
            <a:normAutofit fontScale="90000"/>
          </a:bodyPr>
          <a:lstStyle/>
          <a:p>
            <a:r>
              <a:rPr lang="en-US" dirty="0" err="1"/>
              <a:t>Các</a:t>
            </a:r>
            <a:r>
              <a:rPr lang="en-US" dirty="0"/>
              <a:t> </a:t>
            </a:r>
            <a:r>
              <a:rPr lang="en-US" dirty="0" err="1"/>
              <a:t>mô</a:t>
            </a:r>
            <a:r>
              <a:rPr lang="en-US" dirty="0"/>
              <a:t> </a:t>
            </a:r>
            <a:r>
              <a:rPr lang="en-US" dirty="0" err="1"/>
              <a:t>hình</a:t>
            </a:r>
            <a:r>
              <a:rPr lang="en-US" dirty="0"/>
              <a:t> generative </a:t>
            </a:r>
            <a:r>
              <a:rPr lang="en-US" dirty="0" err="1"/>
              <a:t>phổ</a:t>
            </a:r>
            <a:r>
              <a:rPr lang="en-US" dirty="0"/>
              <a:t> </a:t>
            </a:r>
            <a:r>
              <a:rPr lang="en-US" dirty="0" err="1"/>
              <a:t>biến</a:t>
            </a:r>
            <a:endParaRPr lang="en-US" dirty="0"/>
          </a:p>
        </p:txBody>
      </p:sp>
      <p:sp>
        <p:nvSpPr>
          <p:cNvPr id="3" name="Text Placeholder 2">
            <a:extLst>
              <a:ext uri="{FF2B5EF4-FFF2-40B4-BE49-F238E27FC236}">
                <a16:creationId xmlns:a16="http://schemas.microsoft.com/office/drawing/2014/main" id="{2A98632C-EB66-2A6A-3444-A8D2041B8566}"/>
              </a:ext>
            </a:extLst>
          </p:cNvPr>
          <p:cNvSpPr>
            <a:spLocks noGrp="1"/>
          </p:cNvSpPr>
          <p:nvPr>
            <p:ph type="body" idx="1"/>
          </p:nvPr>
        </p:nvSpPr>
        <p:spPr/>
        <p:txBody>
          <a:bodyPr/>
          <a:lstStyle/>
          <a:p>
            <a:r>
              <a:rPr lang="en-US" dirty="0" smtClean="0"/>
              <a:t>GAN, DCGAN</a:t>
            </a:r>
          </a:p>
          <a:p>
            <a:endParaRPr lang="en-US" dirty="0"/>
          </a:p>
          <a:p>
            <a:r>
              <a:rPr lang="en-US" dirty="0" err="1" smtClean="0"/>
              <a:t>CycleGAN</a:t>
            </a:r>
            <a:endParaRPr lang="en-US" dirty="0"/>
          </a:p>
          <a:p>
            <a:endParaRPr lang="en-US" dirty="0"/>
          </a:p>
          <a:p>
            <a:r>
              <a:rPr lang="en-US" dirty="0"/>
              <a:t>Auto Encoder</a:t>
            </a:r>
          </a:p>
          <a:p>
            <a:endParaRPr lang="en-US" dirty="0"/>
          </a:p>
          <a:p>
            <a:r>
              <a:rPr lang="en-US" dirty="0"/>
              <a:t>Variational Auto </a:t>
            </a:r>
            <a:r>
              <a:rPr lang="en-US" dirty="0" smtClean="0"/>
              <a:t>Encoder</a:t>
            </a:r>
          </a:p>
          <a:p>
            <a:endParaRPr lang="en-US" dirty="0"/>
          </a:p>
          <a:p>
            <a:r>
              <a:rPr lang="en-US" dirty="0" smtClean="0"/>
              <a:t>Stable diffusion</a:t>
            </a:r>
            <a:endParaRPr lang="en-US" dirty="0"/>
          </a:p>
        </p:txBody>
      </p:sp>
      <p:sp>
        <p:nvSpPr>
          <p:cNvPr id="4" name="Slide Number Placeholder 3">
            <a:extLst>
              <a:ext uri="{FF2B5EF4-FFF2-40B4-BE49-F238E27FC236}">
                <a16:creationId xmlns:a16="http://schemas.microsoft.com/office/drawing/2014/main" id="{B5BC1732-F239-17C9-20D9-F3780731A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9553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3</a:t>
            </a:r>
            <a:r>
              <a:rPr lang="vi-VN" dirty="0" smtClean="0"/>
              <a:t>: </a:t>
            </a:r>
            <a:r>
              <a:rPr lang="en-US" dirty="0" err="1"/>
              <a:t>Mô</a:t>
            </a:r>
            <a:r>
              <a:rPr lang="en-US" dirty="0"/>
              <a:t> </a:t>
            </a:r>
            <a:r>
              <a:rPr lang="en-US" dirty="0" err="1"/>
              <a:t>hình</a:t>
            </a:r>
            <a:r>
              <a:rPr lang="en-US" dirty="0"/>
              <a:t> GAN </a:t>
            </a:r>
            <a:r>
              <a:rPr lang="en-US" dirty="0" err="1"/>
              <a:t>cơ</a:t>
            </a:r>
            <a:r>
              <a:rPr lang="en-US" dirty="0"/>
              <a:t> </a:t>
            </a:r>
            <a:r>
              <a:rPr lang="en-US" dirty="0" err="1"/>
              <a:t>bản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634921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GAN </a:t>
            </a:r>
            <a:r>
              <a:rPr lang="en-US" dirty="0" err="1"/>
              <a:t>là</a:t>
            </a:r>
            <a:r>
              <a:rPr lang="en-US" dirty="0"/>
              <a:t> </a:t>
            </a:r>
            <a:r>
              <a:rPr lang="en-US" dirty="0" err="1"/>
              <a:t>gì</a:t>
            </a:r>
            <a:endParaRPr lang="en-US" dirty="0"/>
          </a:p>
        </p:txBody>
      </p:sp>
      <p:sp>
        <p:nvSpPr>
          <p:cNvPr id="7" name="Text Placeholder 6"/>
          <p:cNvSpPr>
            <a:spLocks noGrp="1"/>
          </p:cNvSpPr>
          <p:nvPr>
            <p:ph type="body" idx="1"/>
          </p:nvPr>
        </p:nvSpPr>
        <p:spPr>
          <a:xfrm>
            <a:off x="310896" y="676656"/>
            <a:ext cx="8520600" cy="1876973"/>
          </a:xfrm>
        </p:spPr>
        <p:txBody>
          <a:bodyPr>
            <a:normAutofit fontScale="85000" lnSpcReduction="10000"/>
          </a:bodyPr>
          <a:lstStyle/>
          <a:p>
            <a:r>
              <a:rPr lang="en-US" dirty="0"/>
              <a:t>Generative Adversarial Network (GAN) </a:t>
            </a:r>
            <a:r>
              <a:rPr lang="en-US" dirty="0" err="1"/>
              <a:t>dịch</a:t>
            </a:r>
            <a:r>
              <a:rPr lang="en-US" dirty="0"/>
              <a:t> </a:t>
            </a:r>
            <a:r>
              <a:rPr lang="en-US" dirty="0" err="1"/>
              <a:t>là</a:t>
            </a:r>
            <a:r>
              <a:rPr lang="en-US" dirty="0"/>
              <a:t> </a:t>
            </a:r>
            <a:r>
              <a:rPr lang="en-US" dirty="0" err="1"/>
              <a:t>mạng</a:t>
            </a:r>
            <a:r>
              <a:rPr lang="en-US" dirty="0"/>
              <a:t> </a:t>
            </a:r>
            <a:r>
              <a:rPr lang="en-US" dirty="0" err="1"/>
              <a:t>nơ</a:t>
            </a:r>
            <a:r>
              <a:rPr lang="en-US" dirty="0"/>
              <a:t> </a:t>
            </a:r>
            <a:r>
              <a:rPr lang="en-US" dirty="0" err="1"/>
              <a:t>ron</a:t>
            </a:r>
            <a:r>
              <a:rPr lang="en-US" dirty="0"/>
              <a:t> </a:t>
            </a:r>
            <a:r>
              <a:rPr lang="en-US" dirty="0" err="1"/>
              <a:t>sáng</a:t>
            </a:r>
            <a:r>
              <a:rPr lang="en-US" dirty="0"/>
              <a:t> </a:t>
            </a:r>
            <a:r>
              <a:rPr lang="en-US" dirty="0" err="1"/>
              <a:t>tạo</a:t>
            </a:r>
            <a:r>
              <a:rPr lang="en-US" dirty="0"/>
              <a:t> </a:t>
            </a:r>
            <a:r>
              <a:rPr lang="en-US" dirty="0" err="1"/>
              <a:t>đối</a:t>
            </a:r>
            <a:r>
              <a:rPr lang="en-US" dirty="0"/>
              <a:t> </a:t>
            </a:r>
            <a:r>
              <a:rPr lang="en-US" dirty="0" err="1"/>
              <a:t>kháng</a:t>
            </a:r>
            <a:r>
              <a:rPr lang="en-US" dirty="0"/>
              <a:t>, dung </a:t>
            </a:r>
            <a:r>
              <a:rPr lang="en-US" dirty="0" err="1"/>
              <a:t>để</a:t>
            </a:r>
            <a:r>
              <a:rPr lang="en-US" dirty="0"/>
              <a:t>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thông</a:t>
            </a:r>
            <a:r>
              <a:rPr lang="en-US" dirty="0"/>
              <a:t> qua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GAN </a:t>
            </a:r>
            <a:r>
              <a:rPr lang="en-US" dirty="0" err="1"/>
              <a:t>gồm</a:t>
            </a:r>
            <a:r>
              <a:rPr lang="en-US" dirty="0"/>
              <a:t> 2 </a:t>
            </a:r>
            <a:r>
              <a:rPr lang="en-US" dirty="0" err="1"/>
              <a:t>phần</a:t>
            </a:r>
            <a:r>
              <a:rPr lang="en-US" dirty="0"/>
              <a:t> </a:t>
            </a:r>
            <a:r>
              <a:rPr lang="en-US" dirty="0" err="1"/>
              <a:t>tử</a:t>
            </a:r>
            <a:r>
              <a:rPr lang="en-US" dirty="0"/>
              <a:t> generative </a:t>
            </a:r>
            <a:r>
              <a:rPr lang="en-US" dirty="0" err="1"/>
              <a:t>và</a:t>
            </a:r>
            <a:r>
              <a:rPr lang="en-US" dirty="0"/>
              <a:t> discriminative, </a:t>
            </a:r>
            <a:r>
              <a:rPr lang="en-US" dirty="0" err="1"/>
              <a:t>được</a:t>
            </a:r>
            <a:r>
              <a:rPr lang="en-US" dirty="0"/>
              <a:t> </a:t>
            </a:r>
            <a:r>
              <a:rPr lang="en-US" dirty="0" err="1"/>
              <a:t>huấn</a:t>
            </a:r>
            <a:r>
              <a:rPr lang="en-US" dirty="0"/>
              <a:t> </a:t>
            </a:r>
            <a:r>
              <a:rPr lang="en-US" dirty="0" err="1"/>
              <a:t>luyện</a:t>
            </a:r>
            <a:r>
              <a:rPr lang="en-US" dirty="0"/>
              <a:t> </a:t>
            </a:r>
            <a:r>
              <a:rPr lang="en-US" dirty="0" err="1"/>
              <a:t>cùng</a:t>
            </a:r>
            <a:r>
              <a:rPr lang="en-US" dirty="0"/>
              <a:t> </a:t>
            </a:r>
            <a:r>
              <a:rPr lang="en-US" dirty="0" err="1"/>
              <a:t>lúc</a:t>
            </a:r>
            <a:r>
              <a:rPr lang="en-US" dirty="0"/>
              <a:t> </a:t>
            </a:r>
            <a:r>
              <a:rPr lang="en-US" dirty="0" err="1"/>
              <a:t>với</a:t>
            </a:r>
            <a:r>
              <a:rPr lang="en-US" dirty="0"/>
              <a:t> </a:t>
            </a:r>
            <a:r>
              <a:rPr lang="en-US" dirty="0" err="1"/>
              <a:t>nhau</a:t>
            </a:r>
            <a:r>
              <a:rPr lang="en-US" dirty="0" smtClean="0"/>
              <a:t>. </a:t>
            </a:r>
            <a:r>
              <a:rPr lang="en-US" dirty="0" err="1" smtClean="0"/>
              <a:t>Mô</a:t>
            </a:r>
            <a:r>
              <a:rPr lang="en-US" dirty="0" smtClean="0"/>
              <a:t> </a:t>
            </a:r>
            <a:r>
              <a:rPr lang="en-US" dirty="0" err="1" smtClean="0"/>
              <a:t>hình</a:t>
            </a:r>
            <a:r>
              <a:rPr lang="en-US" dirty="0" smtClean="0"/>
              <a:t> generative </a:t>
            </a:r>
            <a:r>
              <a:rPr lang="en-US" dirty="0" err="1" smtClean="0"/>
              <a:t>tạo</a:t>
            </a:r>
            <a:r>
              <a:rPr lang="en-US" dirty="0" smtClean="0"/>
              <a:t> </a:t>
            </a:r>
            <a:r>
              <a:rPr lang="en-US" dirty="0" err="1" smtClean="0"/>
              <a:t>ra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a:t>
            </a:r>
            <a:r>
              <a:rPr lang="en-US" dirty="0" err="1" smtClean="0"/>
              <a:t>nhiễu</a:t>
            </a:r>
            <a:r>
              <a:rPr lang="en-US" dirty="0" smtClean="0"/>
              <a:t>.</a:t>
            </a:r>
            <a:endParaRPr lang="en-US" dirty="0"/>
          </a:p>
          <a:p>
            <a:endParaRPr lang="en-US" dirty="0"/>
          </a:p>
          <a:p>
            <a:r>
              <a:rPr lang="en-US" dirty="0"/>
              <a:t>Deep Convolutional GAN (DCGAN) </a:t>
            </a:r>
            <a:r>
              <a:rPr lang="en-US" dirty="0" err="1"/>
              <a:t>là</a:t>
            </a:r>
            <a:r>
              <a:rPr lang="en-US" dirty="0"/>
              <a:t> </a:t>
            </a:r>
            <a:r>
              <a:rPr lang="en-US" dirty="0" err="1"/>
              <a:t>mô</a:t>
            </a:r>
            <a:r>
              <a:rPr lang="en-US" dirty="0"/>
              <a:t> </a:t>
            </a:r>
            <a:r>
              <a:rPr lang="en-US" dirty="0" err="1"/>
              <a:t>hình</a:t>
            </a:r>
            <a:r>
              <a:rPr lang="en-US" dirty="0"/>
              <a:t> GAN </a:t>
            </a:r>
            <a:r>
              <a:rPr lang="en-US" dirty="0" err="1"/>
              <a:t>với</a:t>
            </a:r>
            <a:r>
              <a:rPr lang="en-US" dirty="0"/>
              <a:t> generative </a:t>
            </a:r>
            <a:r>
              <a:rPr lang="en-US" dirty="0" err="1"/>
              <a:t>và</a:t>
            </a:r>
            <a:r>
              <a:rPr lang="en-US" dirty="0"/>
              <a:t> discriminative </a:t>
            </a:r>
            <a:r>
              <a:rPr lang="en-US" dirty="0" err="1"/>
              <a:t>là</a:t>
            </a:r>
            <a:r>
              <a:rPr lang="en-US" dirty="0"/>
              <a:t> </a:t>
            </a:r>
            <a:r>
              <a:rPr lang="en-US" dirty="0" err="1"/>
              <a:t>những</a:t>
            </a:r>
            <a:r>
              <a:rPr lang="en-US" dirty="0"/>
              <a:t> </a:t>
            </a:r>
            <a:r>
              <a:rPr lang="en-US" dirty="0" err="1"/>
              <a:t>mô</a:t>
            </a:r>
            <a:r>
              <a:rPr lang="en-US" dirty="0"/>
              <a:t> </a:t>
            </a:r>
            <a:r>
              <a:rPr lang="en-US" dirty="0" err="1"/>
              <a:t>hình</a:t>
            </a:r>
            <a:r>
              <a:rPr lang="en-US" dirty="0"/>
              <a:t> CNN.</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2" name="Picture 1"/>
          <p:cNvPicPr>
            <a:picLocks noChangeAspect="1"/>
          </p:cNvPicPr>
          <p:nvPr/>
        </p:nvPicPr>
        <p:blipFill>
          <a:blip r:embed="rId3"/>
          <a:stretch>
            <a:fillRect/>
          </a:stretch>
        </p:blipFill>
        <p:spPr>
          <a:xfrm>
            <a:off x="2300368" y="2668185"/>
            <a:ext cx="5110163" cy="2025080"/>
          </a:xfrm>
          <a:prstGeom prst="rect">
            <a:avLst/>
          </a:prstGeom>
        </p:spPr>
      </p:pic>
    </p:spTree>
    <p:extLst>
      <p:ext uri="{BB962C8B-B14F-4D97-AF65-F5344CB8AC3E}">
        <p14:creationId xmlns:p14="http://schemas.microsoft.com/office/powerpoint/2010/main" val="338663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Cấu</a:t>
            </a:r>
            <a:r>
              <a:rPr lang="en-US" dirty="0"/>
              <a:t> </a:t>
            </a:r>
            <a:r>
              <a:rPr lang="en-US" dirty="0" err="1"/>
              <a:t>trúc</a:t>
            </a:r>
            <a:r>
              <a:rPr lang="en-US" dirty="0"/>
              <a:t> </a:t>
            </a:r>
            <a:r>
              <a:rPr lang="en-US" dirty="0" err="1"/>
              <a:t>mạng</a:t>
            </a:r>
            <a:r>
              <a:rPr lang="en-US" dirty="0"/>
              <a:t> GAN</a:t>
            </a:r>
          </a:p>
        </p:txBody>
      </p:sp>
      <p:sp>
        <p:nvSpPr>
          <p:cNvPr id="7" name="Text Placeholder 6"/>
          <p:cNvSpPr>
            <a:spLocks noGrp="1"/>
          </p:cNvSpPr>
          <p:nvPr>
            <p:ph type="body" idx="1"/>
          </p:nvPr>
        </p:nvSpPr>
        <p:spPr>
          <a:xfrm>
            <a:off x="310896" y="676656"/>
            <a:ext cx="8520600" cy="1233167"/>
          </a:xfrm>
        </p:spPr>
        <p:txBody>
          <a:bodyPr>
            <a:normAutofit fontScale="77500" lnSpcReduction="20000"/>
          </a:bodyPr>
          <a:lstStyle/>
          <a:p>
            <a:r>
              <a:rPr lang="en-US" dirty="0" err="1"/>
              <a:t>Gồm</a:t>
            </a:r>
            <a:r>
              <a:rPr lang="en-US" dirty="0"/>
              <a:t> 2 </a:t>
            </a:r>
            <a:r>
              <a:rPr lang="en-US" dirty="0" err="1"/>
              <a:t>phần</a:t>
            </a:r>
            <a:r>
              <a:rPr lang="en-US" dirty="0"/>
              <a:t> </a:t>
            </a:r>
            <a:r>
              <a:rPr lang="en-US" dirty="0" err="1"/>
              <a:t>chính</a:t>
            </a:r>
            <a:r>
              <a:rPr lang="en-US" dirty="0"/>
              <a:t>:</a:t>
            </a:r>
          </a:p>
          <a:p>
            <a:pPr lvl="1"/>
            <a:r>
              <a:rPr lang="en-US" dirty="0"/>
              <a:t>Generator: </a:t>
            </a:r>
            <a:r>
              <a:rPr lang="en-US" dirty="0" err="1"/>
              <a:t>Mô</a:t>
            </a:r>
            <a:r>
              <a:rPr lang="en-US" dirty="0"/>
              <a:t> </a:t>
            </a:r>
            <a:r>
              <a:rPr lang="en-US" dirty="0" err="1"/>
              <a:t>hình</a:t>
            </a:r>
            <a:r>
              <a:rPr lang="en-US" dirty="0"/>
              <a:t>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thật</a:t>
            </a:r>
            <a:endParaRPr lang="en-US" dirty="0"/>
          </a:p>
          <a:p>
            <a:pPr lvl="1"/>
            <a:r>
              <a:rPr lang="en-US" dirty="0"/>
              <a:t>Discriminator: </a:t>
            </a:r>
            <a:r>
              <a:rPr lang="en-US" dirty="0" err="1"/>
              <a:t>Mô</a:t>
            </a:r>
            <a:r>
              <a:rPr lang="en-US" dirty="0"/>
              <a:t> </a:t>
            </a:r>
            <a:r>
              <a:rPr lang="en-US" dirty="0" err="1"/>
              <a:t>hình</a:t>
            </a:r>
            <a:r>
              <a:rPr lang="en-US" dirty="0"/>
              <a:t> </a:t>
            </a:r>
            <a:r>
              <a:rPr lang="en-US" dirty="0" err="1"/>
              <a:t>phân</a:t>
            </a:r>
            <a:r>
              <a:rPr lang="en-US" dirty="0"/>
              <a:t> </a:t>
            </a:r>
            <a:r>
              <a:rPr lang="en-US" dirty="0" err="1"/>
              <a:t>biệt</a:t>
            </a:r>
            <a:r>
              <a:rPr lang="en-US" dirty="0"/>
              <a:t> </a:t>
            </a:r>
            <a:r>
              <a:rPr lang="en-US" dirty="0" err="1"/>
              <a:t>dữ</a:t>
            </a:r>
            <a:r>
              <a:rPr lang="en-US" dirty="0"/>
              <a:t> </a:t>
            </a:r>
            <a:r>
              <a:rPr lang="en-US" dirty="0" err="1"/>
              <a:t>liệu</a:t>
            </a:r>
            <a:r>
              <a:rPr lang="en-US" dirty="0"/>
              <a:t> </a:t>
            </a:r>
            <a:r>
              <a:rPr lang="en-US" dirty="0" err="1"/>
              <a:t>thật</a:t>
            </a:r>
            <a:r>
              <a:rPr lang="en-US" dirty="0"/>
              <a:t> </a:t>
            </a:r>
            <a:r>
              <a:rPr lang="en-US" dirty="0" err="1"/>
              <a:t>giả</a:t>
            </a:r>
            <a:endParaRPr lang="en-US" dirty="0"/>
          </a:p>
          <a:p>
            <a:r>
              <a:rPr lang="en-US" dirty="0" err="1"/>
              <a:t>Mục</a:t>
            </a:r>
            <a:r>
              <a:rPr lang="en-US" dirty="0"/>
              <a:t> </a:t>
            </a:r>
            <a:r>
              <a:rPr lang="en-US" dirty="0" err="1"/>
              <a:t>tiêu</a:t>
            </a:r>
            <a:r>
              <a:rPr lang="en-US" dirty="0"/>
              <a:t> </a:t>
            </a:r>
            <a:r>
              <a:rPr lang="en-US" dirty="0" err="1"/>
              <a:t>huấn</a:t>
            </a:r>
            <a:r>
              <a:rPr lang="en-US" dirty="0"/>
              <a:t> </a:t>
            </a:r>
            <a:r>
              <a:rPr lang="en-US" dirty="0" err="1"/>
              <a:t>luyện</a:t>
            </a:r>
            <a:r>
              <a:rPr lang="en-US" dirty="0"/>
              <a:t> </a:t>
            </a:r>
            <a:r>
              <a:rPr lang="en-US" dirty="0" err="1"/>
              <a:t>là</a:t>
            </a:r>
            <a:r>
              <a:rPr lang="en-US" dirty="0"/>
              <a:t> </a:t>
            </a:r>
            <a:r>
              <a:rPr lang="en-US" dirty="0" err="1"/>
              <a:t>cả</a:t>
            </a:r>
            <a:r>
              <a:rPr lang="en-US" dirty="0"/>
              <a:t> 2 </a:t>
            </a:r>
            <a:r>
              <a:rPr lang="en-US" dirty="0" err="1"/>
              <a:t>mô</a:t>
            </a:r>
            <a:r>
              <a:rPr lang="en-US" dirty="0"/>
              <a:t> </a:t>
            </a:r>
            <a:r>
              <a:rPr lang="en-US" dirty="0" err="1"/>
              <a:t>hình</a:t>
            </a:r>
            <a:r>
              <a:rPr lang="en-US" dirty="0"/>
              <a:t> </a:t>
            </a:r>
            <a:r>
              <a:rPr lang="en-US" dirty="0" err="1"/>
              <a:t>đều</a:t>
            </a:r>
            <a:r>
              <a:rPr lang="en-US" dirty="0"/>
              <a:t> </a:t>
            </a:r>
            <a:r>
              <a:rPr lang="en-US" dirty="0" err="1"/>
              <a:t>cải</a:t>
            </a:r>
            <a:r>
              <a:rPr lang="en-US" dirty="0"/>
              <a:t> </a:t>
            </a:r>
            <a:r>
              <a:rPr lang="en-US" dirty="0" err="1"/>
              <a:t>thiện</a:t>
            </a:r>
            <a:r>
              <a:rPr lang="en-US" dirty="0"/>
              <a:t>, discriminator </a:t>
            </a:r>
            <a:r>
              <a:rPr lang="en-US" dirty="0" err="1"/>
              <a:t>phân</a:t>
            </a:r>
            <a:r>
              <a:rPr lang="en-US" dirty="0"/>
              <a:t> </a:t>
            </a:r>
            <a:r>
              <a:rPr lang="en-US" dirty="0" err="1"/>
              <a:t>biệt</a:t>
            </a:r>
            <a:r>
              <a:rPr lang="en-US" dirty="0"/>
              <a:t> </a:t>
            </a:r>
            <a:r>
              <a:rPr lang="en-US" dirty="0" err="1"/>
              <a:t>thật</a:t>
            </a:r>
            <a:r>
              <a:rPr lang="en-US" dirty="0"/>
              <a:t> </a:t>
            </a:r>
            <a:r>
              <a:rPr lang="en-US" dirty="0" err="1"/>
              <a:t>giả</a:t>
            </a:r>
            <a:r>
              <a:rPr lang="en-US" dirty="0"/>
              <a:t> </a:t>
            </a:r>
            <a:r>
              <a:rPr lang="en-US" dirty="0" err="1"/>
              <a:t>tốt</a:t>
            </a:r>
            <a:r>
              <a:rPr lang="en-US" dirty="0"/>
              <a:t> </a:t>
            </a:r>
            <a:r>
              <a:rPr lang="en-US" dirty="0" err="1"/>
              <a:t>hơn</a:t>
            </a:r>
            <a:r>
              <a:rPr lang="en-US" dirty="0"/>
              <a:t> </a:t>
            </a:r>
            <a:r>
              <a:rPr lang="en-US" dirty="0" err="1"/>
              <a:t>và</a:t>
            </a:r>
            <a:r>
              <a:rPr lang="en-US" dirty="0"/>
              <a:t> generator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thật</a:t>
            </a:r>
            <a:r>
              <a:rPr lang="en-US" dirty="0"/>
              <a:t> </a:t>
            </a:r>
            <a:r>
              <a:rPr lang="en-US" dirty="0" err="1"/>
              <a:t>hơn</a:t>
            </a:r>
            <a:endParaRPr lang="en-US" dirty="0"/>
          </a:p>
          <a:p>
            <a:pPr lvl="1"/>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extLst>
              <a:ext uri="{FF2B5EF4-FFF2-40B4-BE49-F238E27FC236}">
                <a16:creationId xmlns:a16="http://schemas.microsoft.com/office/drawing/2014/main" id="{53B7ED7A-FCCF-829D-8E3A-11EA1545BCD1}"/>
              </a:ext>
            </a:extLst>
          </p:cNvPr>
          <p:cNvPicPr>
            <a:picLocks noChangeAspect="1"/>
          </p:cNvPicPr>
          <p:nvPr/>
        </p:nvPicPr>
        <p:blipFill>
          <a:blip r:embed="rId3"/>
          <a:stretch>
            <a:fillRect/>
          </a:stretch>
        </p:blipFill>
        <p:spPr>
          <a:xfrm>
            <a:off x="2392329" y="1882029"/>
            <a:ext cx="4357734" cy="2890044"/>
          </a:xfrm>
          <a:prstGeom prst="rect">
            <a:avLst/>
          </a:prstGeom>
        </p:spPr>
      </p:pic>
    </p:spTree>
    <p:extLst>
      <p:ext uri="{BB962C8B-B14F-4D97-AF65-F5344CB8AC3E}">
        <p14:creationId xmlns:p14="http://schemas.microsoft.com/office/powerpoint/2010/main" val="406665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C7DA4F-5A4F-68E1-754F-940CFCA6AD3C}"/>
              </a:ext>
            </a:extLst>
          </p:cNvPr>
          <p:cNvSpPr>
            <a:spLocks noGrp="1"/>
          </p:cNvSpPr>
          <p:nvPr>
            <p:ph type="title"/>
          </p:nvPr>
        </p:nvSpPr>
        <p:spPr/>
        <p:txBody>
          <a:bodyPr>
            <a:normAutofit fontScale="90000"/>
          </a:bodyPr>
          <a:lstStyle/>
          <a:p>
            <a:r>
              <a:rPr lang="en-US" dirty="0"/>
              <a:t>Generator</a:t>
            </a:r>
          </a:p>
        </p:txBody>
      </p:sp>
      <p:sp>
        <p:nvSpPr>
          <p:cNvPr id="7" name="Text Placeholder 6">
            <a:extLst>
              <a:ext uri="{FF2B5EF4-FFF2-40B4-BE49-F238E27FC236}">
                <a16:creationId xmlns:a16="http://schemas.microsoft.com/office/drawing/2014/main" id="{8B4FEE05-58DB-D3A6-69CB-5F544AAE91A4}"/>
              </a:ext>
            </a:extLst>
          </p:cNvPr>
          <p:cNvSpPr>
            <a:spLocks noGrp="1"/>
          </p:cNvSpPr>
          <p:nvPr>
            <p:ph type="body" idx="1"/>
          </p:nvPr>
        </p:nvSpPr>
        <p:spPr/>
        <p:txBody>
          <a:bodyPr/>
          <a:lstStyle/>
          <a:p>
            <a:r>
              <a:rPr lang="en-US" dirty="0" err="1"/>
              <a:t>Đầu</a:t>
            </a:r>
            <a:r>
              <a:rPr lang="en-US" dirty="0"/>
              <a:t> </a:t>
            </a:r>
            <a:r>
              <a:rPr lang="en-US" dirty="0" err="1"/>
              <a:t>vào</a:t>
            </a:r>
            <a:r>
              <a:rPr lang="en-US" dirty="0"/>
              <a:t>: vector </a:t>
            </a:r>
            <a:r>
              <a:rPr lang="en-US" dirty="0" err="1"/>
              <a:t>nhiễu</a:t>
            </a:r>
            <a:r>
              <a:rPr lang="en-US" dirty="0"/>
              <a:t> (random vector)</a:t>
            </a:r>
          </a:p>
          <a:p>
            <a:r>
              <a:rPr lang="en-US" dirty="0" err="1"/>
              <a:t>Đầu</a:t>
            </a:r>
            <a:r>
              <a:rPr lang="en-US" dirty="0"/>
              <a:t> </a:t>
            </a:r>
            <a:r>
              <a:rPr lang="en-US" dirty="0" err="1"/>
              <a:t>ra</a:t>
            </a:r>
            <a:r>
              <a:rPr lang="en-US" dirty="0"/>
              <a:t>: ma </a:t>
            </a:r>
            <a:r>
              <a:rPr lang="en-US" dirty="0" err="1"/>
              <a:t>trận</a:t>
            </a:r>
            <a:r>
              <a:rPr lang="en-US" dirty="0"/>
              <a:t> </a:t>
            </a:r>
            <a:r>
              <a:rPr lang="en-US" dirty="0" err="1"/>
              <a:t>ảnh</a:t>
            </a:r>
            <a:r>
              <a:rPr lang="en-US" dirty="0"/>
              <a:t> </a:t>
            </a:r>
          </a:p>
        </p:txBody>
      </p:sp>
      <p:sp>
        <p:nvSpPr>
          <p:cNvPr id="5" name="Slide Number Placeholder 4">
            <a:extLst>
              <a:ext uri="{FF2B5EF4-FFF2-40B4-BE49-F238E27FC236}">
                <a16:creationId xmlns:a16="http://schemas.microsoft.com/office/drawing/2014/main" id="{5F076AB2-5002-B3D6-110D-2197F8A481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26" name="Picture 2">
            <a:extLst>
              <a:ext uri="{FF2B5EF4-FFF2-40B4-BE49-F238E27FC236}">
                <a16:creationId xmlns:a16="http://schemas.microsoft.com/office/drawing/2014/main" id="{9E8FF438-032D-AF6D-D706-1F42019B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071" y="1637919"/>
            <a:ext cx="504825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63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48F0-9E41-9CD1-73D6-75C87AC011B4}"/>
              </a:ext>
            </a:extLst>
          </p:cNvPr>
          <p:cNvSpPr>
            <a:spLocks noGrp="1"/>
          </p:cNvSpPr>
          <p:nvPr>
            <p:ph type="title"/>
          </p:nvPr>
        </p:nvSpPr>
        <p:spPr/>
        <p:txBody>
          <a:bodyPr>
            <a:normAutofit fontScale="90000"/>
          </a:bodyPr>
          <a:lstStyle/>
          <a:p>
            <a:r>
              <a:rPr lang="en-US" dirty="0"/>
              <a:t>Generator</a:t>
            </a:r>
          </a:p>
        </p:txBody>
      </p:sp>
      <p:sp>
        <p:nvSpPr>
          <p:cNvPr id="3" name="Text Placeholder 2">
            <a:extLst>
              <a:ext uri="{FF2B5EF4-FFF2-40B4-BE49-F238E27FC236}">
                <a16:creationId xmlns:a16="http://schemas.microsoft.com/office/drawing/2014/main" id="{22D6A267-0EDF-8DBB-4341-076F91DED4DA}"/>
              </a:ext>
            </a:extLst>
          </p:cNvPr>
          <p:cNvSpPr>
            <a:spLocks noGrp="1"/>
          </p:cNvSpPr>
          <p:nvPr>
            <p:ph type="body" idx="1"/>
          </p:nvPr>
        </p:nvSpPr>
        <p:spPr>
          <a:xfrm>
            <a:off x="310896" y="676656"/>
            <a:ext cx="4261104" cy="3967800"/>
          </a:xfrm>
        </p:spPr>
        <p:txBody>
          <a:bodyPr/>
          <a:lstStyle/>
          <a:p>
            <a:r>
              <a:rPr lang="en-US" dirty="0"/>
              <a:t>Vector </a:t>
            </a:r>
            <a:r>
              <a:rPr lang="en-US" dirty="0" err="1"/>
              <a:t>nhiễu</a:t>
            </a:r>
            <a:r>
              <a:rPr lang="en-US" dirty="0"/>
              <a:t> 100 </a:t>
            </a:r>
            <a:r>
              <a:rPr lang="en-US" dirty="0" err="1"/>
              <a:t>chiều</a:t>
            </a:r>
            <a:r>
              <a:rPr lang="en-US" dirty="0"/>
              <a:t> </a:t>
            </a:r>
            <a:r>
              <a:rPr lang="en-US" dirty="0" err="1"/>
              <a:t>đi</a:t>
            </a:r>
            <a:r>
              <a:rPr lang="en-US" dirty="0"/>
              <a:t> </a:t>
            </a:r>
            <a:r>
              <a:rPr lang="en-US" dirty="0" err="1"/>
              <a:t>vào</a:t>
            </a:r>
            <a:r>
              <a:rPr lang="en-US" dirty="0"/>
              <a:t> </a:t>
            </a:r>
            <a:r>
              <a:rPr lang="en-US" dirty="0" err="1"/>
              <a:t>mô</a:t>
            </a:r>
            <a:r>
              <a:rPr lang="en-US" dirty="0"/>
              <a:t> </a:t>
            </a:r>
            <a:r>
              <a:rPr lang="en-US" dirty="0" err="1"/>
              <a:t>hình</a:t>
            </a:r>
            <a:r>
              <a:rPr lang="en-US" dirty="0"/>
              <a:t> generator, </a:t>
            </a:r>
            <a:r>
              <a:rPr lang="en-US" dirty="0" err="1"/>
              <a:t>tạo</a:t>
            </a:r>
            <a:r>
              <a:rPr lang="en-US" dirty="0"/>
              <a:t> </a:t>
            </a:r>
            <a:r>
              <a:rPr lang="en-US" dirty="0" err="1"/>
              <a:t>ra</a:t>
            </a:r>
            <a:r>
              <a:rPr lang="en-US" dirty="0"/>
              <a:t> </a:t>
            </a:r>
            <a:r>
              <a:rPr lang="en-US" dirty="0" err="1"/>
              <a:t>đầu</a:t>
            </a:r>
            <a:r>
              <a:rPr lang="en-US" dirty="0"/>
              <a:t> </a:t>
            </a:r>
            <a:r>
              <a:rPr lang="en-US" dirty="0" err="1"/>
              <a:t>ra</a:t>
            </a:r>
            <a:r>
              <a:rPr lang="en-US" dirty="0"/>
              <a:t> </a:t>
            </a:r>
            <a:r>
              <a:rPr lang="en-US" dirty="0" err="1"/>
              <a:t>là</a:t>
            </a:r>
            <a:r>
              <a:rPr lang="en-US" dirty="0"/>
              <a:t> vector 784 </a:t>
            </a:r>
            <a:r>
              <a:rPr lang="en-US" dirty="0" err="1"/>
              <a:t>chiều</a:t>
            </a:r>
            <a:r>
              <a:rPr lang="en-US" dirty="0"/>
              <a:t>, </a:t>
            </a:r>
            <a:r>
              <a:rPr lang="en-US" dirty="0" err="1"/>
              <a:t>được</a:t>
            </a:r>
            <a:r>
              <a:rPr lang="en-US" dirty="0"/>
              <a:t> reshape </a:t>
            </a:r>
            <a:r>
              <a:rPr lang="en-US" dirty="0" err="1"/>
              <a:t>lại</a:t>
            </a:r>
            <a:r>
              <a:rPr lang="en-US" dirty="0"/>
              <a:t> </a:t>
            </a:r>
            <a:r>
              <a:rPr lang="en-US" dirty="0" err="1"/>
              <a:t>thành</a:t>
            </a:r>
            <a:r>
              <a:rPr lang="en-US" dirty="0"/>
              <a:t> ma </a:t>
            </a:r>
            <a:r>
              <a:rPr lang="en-US" dirty="0" err="1"/>
              <a:t>trận</a:t>
            </a:r>
            <a:r>
              <a:rPr lang="en-US" dirty="0"/>
              <a:t> </a:t>
            </a:r>
            <a:r>
              <a:rPr lang="en-US" dirty="0" err="1"/>
              <a:t>ảnh</a:t>
            </a:r>
            <a:r>
              <a:rPr lang="en-US" dirty="0"/>
              <a:t> 28x28</a:t>
            </a:r>
          </a:p>
        </p:txBody>
      </p:sp>
      <p:sp>
        <p:nvSpPr>
          <p:cNvPr id="4" name="Slide Number Placeholder 3">
            <a:extLst>
              <a:ext uri="{FF2B5EF4-FFF2-40B4-BE49-F238E27FC236}">
                <a16:creationId xmlns:a16="http://schemas.microsoft.com/office/drawing/2014/main" id="{3666FC58-34E0-F10E-7EB1-8DD10840AE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2050" name="Picture 2">
            <a:extLst>
              <a:ext uri="{FF2B5EF4-FFF2-40B4-BE49-F238E27FC236}">
                <a16:creationId xmlns:a16="http://schemas.microsoft.com/office/drawing/2014/main" id="{977FA0B4-24A0-8B01-8599-9188F926A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791" y="885463"/>
            <a:ext cx="3117549" cy="337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035A-F731-258F-4BFA-C88E88FF8099}"/>
              </a:ext>
            </a:extLst>
          </p:cNvPr>
          <p:cNvSpPr>
            <a:spLocks noGrp="1"/>
          </p:cNvSpPr>
          <p:nvPr>
            <p:ph type="title"/>
          </p:nvPr>
        </p:nvSpPr>
        <p:spPr/>
        <p:txBody>
          <a:bodyPr>
            <a:normAutofit fontScale="90000"/>
          </a:bodyPr>
          <a:lstStyle/>
          <a:p>
            <a:r>
              <a:rPr lang="en-US" dirty="0"/>
              <a:t>Discriminator</a:t>
            </a:r>
          </a:p>
        </p:txBody>
      </p:sp>
      <p:sp>
        <p:nvSpPr>
          <p:cNvPr id="3" name="Text Placeholder 2">
            <a:extLst>
              <a:ext uri="{FF2B5EF4-FFF2-40B4-BE49-F238E27FC236}">
                <a16:creationId xmlns:a16="http://schemas.microsoft.com/office/drawing/2014/main" id="{FB196C56-1104-E413-BDC2-936ED29E5CDD}"/>
              </a:ext>
            </a:extLst>
          </p:cNvPr>
          <p:cNvSpPr>
            <a:spLocks noGrp="1"/>
          </p:cNvSpPr>
          <p:nvPr>
            <p:ph type="body" idx="1"/>
          </p:nvPr>
        </p:nvSpPr>
        <p:spPr>
          <a:xfrm>
            <a:off x="310896" y="676656"/>
            <a:ext cx="4909286" cy="3967800"/>
          </a:xfrm>
        </p:spPr>
        <p:txBody>
          <a:bodyPr/>
          <a:lstStyle/>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phân</a:t>
            </a:r>
            <a:r>
              <a:rPr lang="en-US" dirty="0"/>
              <a:t> </a:t>
            </a:r>
            <a:r>
              <a:rPr lang="en-US" dirty="0" err="1"/>
              <a:t>loại</a:t>
            </a:r>
            <a:r>
              <a:rPr lang="en-US" dirty="0"/>
              <a:t> </a:t>
            </a:r>
            <a:r>
              <a:rPr lang="en-US" dirty="0" err="1"/>
              <a:t>nhị</a:t>
            </a:r>
            <a:r>
              <a:rPr lang="en-US" dirty="0"/>
              <a:t> </a:t>
            </a:r>
            <a:r>
              <a:rPr lang="en-US" dirty="0" err="1"/>
              <a:t>phân</a:t>
            </a:r>
            <a:r>
              <a:rPr lang="en-US" dirty="0"/>
              <a:t> (binary classification)</a:t>
            </a:r>
          </a:p>
          <a:p>
            <a:endParaRPr lang="en-US" dirty="0"/>
          </a:p>
          <a:p>
            <a:r>
              <a:rPr lang="en-US" dirty="0" err="1"/>
              <a:t>Đầu</a:t>
            </a:r>
            <a:r>
              <a:rPr lang="en-US" dirty="0"/>
              <a:t> </a:t>
            </a:r>
            <a:r>
              <a:rPr lang="en-US" dirty="0" err="1"/>
              <a:t>vào</a:t>
            </a:r>
            <a:r>
              <a:rPr lang="en-US" dirty="0"/>
              <a:t> </a:t>
            </a:r>
            <a:r>
              <a:rPr lang="en-US" dirty="0" err="1"/>
              <a:t>là</a:t>
            </a:r>
            <a:r>
              <a:rPr lang="en-US" dirty="0"/>
              <a:t> vector </a:t>
            </a:r>
            <a:r>
              <a:rPr lang="en-US" dirty="0" err="1"/>
              <a:t>đã</a:t>
            </a:r>
            <a:r>
              <a:rPr lang="en-US" dirty="0"/>
              <a:t> </a:t>
            </a:r>
            <a:r>
              <a:rPr lang="en-US" dirty="0" err="1"/>
              <a:t>được</a:t>
            </a:r>
            <a:r>
              <a:rPr lang="en-US" dirty="0"/>
              <a:t> reshape, </a:t>
            </a:r>
            <a:r>
              <a:rPr lang="en-US" dirty="0" err="1"/>
              <a:t>đầu</a:t>
            </a:r>
            <a:r>
              <a:rPr lang="en-US" dirty="0"/>
              <a:t> </a:t>
            </a:r>
            <a:r>
              <a:rPr lang="en-US" dirty="0" err="1"/>
              <a:t>ra</a:t>
            </a:r>
            <a:r>
              <a:rPr lang="en-US" dirty="0"/>
              <a:t> 1 neuron </a:t>
            </a:r>
            <a:r>
              <a:rPr lang="en-US" dirty="0" err="1"/>
              <a:t>để</a:t>
            </a:r>
            <a:r>
              <a:rPr lang="en-US" dirty="0"/>
              <a:t> </a:t>
            </a:r>
            <a:r>
              <a:rPr lang="en-US" dirty="0" err="1"/>
              <a:t>tính</a:t>
            </a:r>
            <a:r>
              <a:rPr lang="en-US" dirty="0"/>
              <a:t> </a:t>
            </a:r>
            <a:r>
              <a:rPr lang="en-US" dirty="0" err="1"/>
              <a:t>xác</a:t>
            </a:r>
            <a:r>
              <a:rPr lang="en-US" dirty="0"/>
              <a:t> </a:t>
            </a:r>
            <a:r>
              <a:rPr lang="en-US" dirty="0" err="1"/>
              <a:t>xuất</a:t>
            </a:r>
            <a:r>
              <a:rPr lang="en-US" dirty="0"/>
              <a:t> vector </a:t>
            </a:r>
            <a:r>
              <a:rPr lang="en-US" dirty="0" err="1"/>
              <a:t>đầu</a:t>
            </a:r>
            <a:r>
              <a:rPr lang="en-US" dirty="0"/>
              <a:t> </a:t>
            </a:r>
            <a:r>
              <a:rPr lang="en-US" dirty="0" err="1"/>
              <a:t>vào</a:t>
            </a:r>
            <a:r>
              <a:rPr lang="en-US" dirty="0"/>
              <a:t> </a:t>
            </a:r>
            <a:r>
              <a:rPr lang="en-US" dirty="0" err="1"/>
              <a:t>là</a:t>
            </a:r>
            <a:r>
              <a:rPr lang="en-US" dirty="0"/>
              <a:t> </a:t>
            </a:r>
            <a:r>
              <a:rPr lang="en-US" dirty="0" err="1"/>
              <a:t>thật</a:t>
            </a:r>
            <a:r>
              <a:rPr lang="en-US" dirty="0"/>
              <a:t> hay </a:t>
            </a:r>
            <a:r>
              <a:rPr lang="en-US" dirty="0" err="1"/>
              <a:t>giả</a:t>
            </a:r>
            <a:endParaRPr lang="en-US" dirty="0"/>
          </a:p>
        </p:txBody>
      </p:sp>
      <p:sp>
        <p:nvSpPr>
          <p:cNvPr id="4" name="Slide Number Placeholder 3">
            <a:extLst>
              <a:ext uri="{FF2B5EF4-FFF2-40B4-BE49-F238E27FC236}">
                <a16:creationId xmlns:a16="http://schemas.microsoft.com/office/drawing/2014/main" id="{FA1819F1-8943-B86E-9CD6-EE94DFAC1D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3074" name="Picture 2">
            <a:extLst>
              <a:ext uri="{FF2B5EF4-FFF2-40B4-BE49-F238E27FC236}">
                <a16:creationId xmlns:a16="http://schemas.microsoft.com/office/drawing/2014/main" id="{557C0E87-C8D4-514D-2110-17849805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817" y="1202434"/>
            <a:ext cx="3214679" cy="34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71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949D-4D2C-A7F5-182D-CF8F63CC44CC}"/>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C687B58-E2EC-0ED8-C29D-552D78DCCBF2}"/>
                  </a:ext>
                </a:extLst>
              </p:cNvPr>
              <p:cNvSpPr>
                <a:spLocks noGrp="1"/>
              </p:cNvSpPr>
              <p:nvPr>
                <p:ph type="body" idx="1"/>
              </p:nvPr>
            </p:nvSpPr>
            <p:spPr/>
            <p:txBody>
              <a:bodyPr>
                <a:normAutofit lnSpcReduction="10000"/>
              </a:bodyPr>
              <a:lstStyle/>
              <a:p>
                <a:r>
                  <a:rPr lang="en-US" dirty="0">
                    <a:latin typeface="+mn-lt"/>
                  </a:rPr>
                  <a:t>Kí </a:t>
                </a:r>
                <a:r>
                  <a:rPr lang="en-US" dirty="0" err="1">
                    <a:latin typeface="+mn-lt"/>
                  </a:rPr>
                  <a:t>hiệu</a:t>
                </a:r>
                <a:r>
                  <a:rPr lang="en-US" dirty="0">
                    <a:latin typeface="+mn-lt"/>
                  </a:rPr>
                  <a:t>:</a:t>
                </a:r>
              </a:p>
              <a:p>
                <a:pPr lvl="1"/>
                <a:r>
                  <a:rPr lang="en-US" dirty="0">
                    <a:latin typeface="+mn-lt"/>
                  </a:rPr>
                  <a:t>z </a:t>
                </a:r>
                <a:r>
                  <a:rPr lang="en-US" dirty="0" err="1">
                    <a:latin typeface="+mn-lt"/>
                  </a:rPr>
                  <a:t>là</a:t>
                </a:r>
                <a:r>
                  <a:rPr lang="en-US" dirty="0">
                    <a:latin typeface="+mn-lt"/>
                  </a:rPr>
                  <a:t> </a:t>
                </a:r>
                <a:r>
                  <a:rPr lang="en-US" dirty="0" err="1">
                    <a:latin typeface="+mn-lt"/>
                  </a:rPr>
                  <a:t>nhiễu</a:t>
                </a:r>
                <a:r>
                  <a:rPr lang="en-US" dirty="0">
                    <a:latin typeface="+mn-lt"/>
                  </a:rPr>
                  <a:t> </a:t>
                </a:r>
                <a:r>
                  <a:rPr lang="en-US" dirty="0" err="1">
                    <a:latin typeface="+mn-lt"/>
                  </a:rPr>
                  <a:t>đầu</a:t>
                </a:r>
                <a:r>
                  <a:rPr lang="en-US" dirty="0">
                    <a:latin typeface="+mn-lt"/>
                  </a:rPr>
                  <a:t> </a:t>
                </a:r>
                <a:r>
                  <a:rPr lang="en-US" dirty="0" err="1">
                    <a:latin typeface="+mn-lt"/>
                  </a:rPr>
                  <a:t>vào</a:t>
                </a:r>
                <a:r>
                  <a:rPr lang="en-US" dirty="0">
                    <a:latin typeface="+mn-lt"/>
                  </a:rPr>
                  <a:t> </a:t>
                </a:r>
                <a:r>
                  <a:rPr lang="en-US" dirty="0" err="1">
                    <a:latin typeface="+mn-lt"/>
                  </a:rPr>
                  <a:t>của</a:t>
                </a:r>
                <a:r>
                  <a:rPr lang="en-US" dirty="0">
                    <a:latin typeface="+mn-lt"/>
                  </a:rPr>
                  <a:t> Generator</a:t>
                </a:r>
              </a:p>
              <a:p>
                <a:pPr lvl="1"/>
                <a:r>
                  <a:rPr lang="en-US" dirty="0">
                    <a:latin typeface="+mn-lt"/>
                  </a:rPr>
                  <a:t>x </a:t>
                </a:r>
                <a:r>
                  <a:rPr lang="en-US" dirty="0" err="1">
                    <a:latin typeface="+mn-lt"/>
                  </a:rPr>
                  <a:t>là</a:t>
                </a:r>
                <a:r>
                  <a:rPr lang="en-US" dirty="0">
                    <a:latin typeface="+mn-lt"/>
                  </a:rPr>
                  <a:t> </a:t>
                </a:r>
                <a:r>
                  <a:rPr lang="en-US" dirty="0" err="1">
                    <a:latin typeface="+mn-lt"/>
                  </a:rPr>
                  <a:t>dữ</a:t>
                </a:r>
                <a:r>
                  <a:rPr lang="en-US" dirty="0">
                    <a:latin typeface="+mn-lt"/>
                  </a:rPr>
                  <a:t> </a:t>
                </a:r>
                <a:r>
                  <a:rPr lang="en-US" dirty="0" err="1">
                    <a:latin typeface="+mn-lt"/>
                  </a:rPr>
                  <a:t>liệu</a:t>
                </a:r>
                <a:r>
                  <a:rPr lang="en-US" dirty="0">
                    <a:latin typeface="+mn-lt"/>
                  </a:rPr>
                  <a:t> </a:t>
                </a:r>
                <a:r>
                  <a:rPr lang="en-US" dirty="0" err="1">
                    <a:latin typeface="+mn-lt"/>
                  </a:rPr>
                  <a:t>thật</a:t>
                </a:r>
                <a:endParaRPr lang="en-US" dirty="0">
                  <a:latin typeface="+mn-lt"/>
                </a:endParaRPr>
              </a:p>
              <a:p>
                <a:pPr lvl="1"/>
                <a:r>
                  <a:rPr lang="en-US" dirty="0" err="1">
                    <a:latin typeface="+mn-lt"/>
                  </a:rPr>
                  <a:t>Mạng</a:t>
                </a:r>
                <a:r>
                  <a:rPr lang="en-US" dirty="0">
                    <a:latin typeface="+mn-lt"/>
                  </a:rPr>
                  <a:t> generator </a:t>
                </a:r>
                <a:r>
                  <a:rPr lang="en-US" dirty="0" err="1">
                    <a:latin typeface="+mn-lt"/>
                  </a:rPr>
                  <a:t>là</a:t>
                </a:r>
                <a:r>
                  <a:rPr lang="en-US" dirty="0">
                    <a:latin typeface="+mn-lt"/>
                  </a:rPr>
                  <a:t> G, G(z) </a:t>
                </a:r>
                <a:r>
                  <a:rPr lang="en-US" dirty="0" err="1">
                    <a:latin typeface="+mn-lt"/>
                  </a:rPr>
                  <a:t>là</a:t>
                </a:r>
                <a:r>
                  <a:rPr lang="en-US" dirty="0">
                    <a:latin typeface="+mn-lt"/>
                  </a:rPr>
                  <a:t> </a:t>
                </a:r>
                <a:r>
                  <a:rPr lang="en-US" dirty="0" err="1">
                    <a:latin typeface="+mn-lt"/>
                  </a:rPr>
                  <a:t>ảnh</a:t>
                </a:r>
                <a:r>
                  <a:rPr lang="en-US" dirty="0">
                    <a:latin typeface="+mn-lt"/>
                  </a:rPr>
                  <a:t> </a:t>
                </a:r>
                <a:r>
                  <a:rPr lang="en-US" dirty="0" err="1">
                    <a:latin typeface="+mn-lt"/>
                  </a:rPr>
                  <a:t>được</a:t>
                </a:r>
                <a:r>
                  <a:rPr lang="en-US" dirty="0">
                    <a:latin typeface="+mn-lt"/>
                  </a:rPr>
                  <a:t> </a:t>
                </a:r>
                <a:r>
                  <a:rPr lang="en-US" dirty="0" err="1">
                    <a:latin typeface="+mn-lt"/>
                  </a:rPr>
                  <a:t>tạo</a:t>
                </a:r>
                <a:r>
                  <a:rPr lang="en-US" dirty="0">
                    <a:latin typeface="+mn-lt"/>
                  </a:rPr>
                  <a:t> </a:t>
                </a:r>
                <a:r>
                  <a:rPr lang="en-US" dirty="0" err="1">
                    <a:latin typeface="+mn-lt"/>
                  </a:rPr>
                  <a:t>ra</a:t>
                </a:r>
                <a:endParaRPr lang="en-US" dirty="0">
                  <a:latin typeface="+mn-lt"/>
                </a:endParaRPr>
              </a:p>
              <a:p>
                <a:pPr lvl="1"/>
                <a:r>
                  <a:rPr lang="en-US" dirty="0" err="1">
                    <a:latin typeface="+mn-lt"/>
                  </a:rPr>
                  <a:t>Mạng</a:t>
                </a:r>
                <a:r>
                  <a:rPr lang="en-US" dirty="0">
                    <a:latin typeface="+mn-lt"/>
                  </a:rPr>
                  <a:t> discriminator </a:t>
                </a:r>
                <a:r>
                  <a:rPr lang="en-US" dirty="0" err="1">
                    <a:latin typeface="+mn-lt"/>
                  </a:rPr>
                  <a:t>là</a:t>
                </a:r>
                <a:r>
                  <a:rPr lang="en-US" dirty="0">
                    <a:latin typeface="+mn-lt"/>
                  </a:rPr>
                  <a:t> D, D(x) </a:t>
                </a:r>
                <a:r>
                  <a:rPr lang="en-US" dirty="0" err="1">
                    <a:latin typeface="+mn-lt"/>
                  </a:rPr>
                  <a:t>là</a:t>
                </a:r>
                <a:r>
                  <a:rPr lang="en-US" dirty="0">
                    <a:latin typeface="+mn-lt"/>
                  </a:rPr>
                  <a:t> </a:t>
                </a:r>
                <a:r>
                  <a:rPr lang="en-US" dirty="0" err="1">
                    <a:latin typeface="+mn-lt"/>
                  </a:rPr>
                  <a:t>giá</a:t>
                </a:r>
                <a:r>
                  <a:rPr lang="en-US" dirty="0">
                    <a:latin typeface="+mn-lt"/>
                  </a:rPr>
                  <a:t> </a:t>
                </a:r>
                <a:r>
                  <a:rPr lang="en-US" dirty="0" err="1">
                    <a:latin typeface="+mn-lt"/>
                  </a:rPr>
                  <a:t>trị</a:t>
                </a:r>
                <a:r>
                  <a:rPr lang="en-US" dirty="0">
                    <a:latin typeface="+mn-lt"/>
                  </a:rPr>
                  <a:t> </a:t>
                </a:r>
                <a:r>
                  <a:rPr lang="en-US" dirty="0" err="1">
                    <a:latin typeface="+mn-lt"/>
                  </a:rPr>
                  <a:t>dự</a:t>
                </a:r>
                <a:r>
                  <a:rPr lang="en-US" dirty="0">
                    <a:latin typeface="+mn-lt"/>
                  </a:rPr>
                  <a:t> </a:t>
                </a:r>
                <a:r>
                  <a:rPr lang="en-US" dirty="0" err="1">
                    <a:latin typeface="+mn-lt"/>
                  </a:rPr>
                  <a:t>đoán</a:t>
                </a:r>
                <a:r>
                  <a:rPr lang="en-US" dirty="0">
                    <a:latin typeface="+mn-lt"/>
                  </a:rPr>
                  <a:t> </a:t>
                </a:r>
                <a:r>
                  <a:rPr lang="en-US" dirty="0" err="1">
                    <a:latin typeface="+mn-lt"/>
                  </a:rPr>
                  <a:t>ảnh</a:t>
                </a:r>
                <a:r>
                  <a:rPr lang="en-US" dirty="0">
                    <a:latin typeface="+mn-lt"/>
                  </a:rPr>
                  <a:t> x, D(G(z)) </a:t>
                </a:r>
                <a:r>
                  <a:rPr lang="en-US" dirty="0" err="1">
                    <a:latin typeface="+mn-lt"/>
                  </a:rPr>
                  <a:t>là</a:t>
                </a:r>
                <a:r>
                  <a:rPr lang="en-US" dirty="0">
                    <a:latin typeface="+mn-lt"/>
                  </a:rPr>
                  <a:t> </a:t>
                </a:r>
                <a:r>
                  <a:rPr lang="en-US" dirty="0" err="1">
                    <a:latin typeface="+mn-lt"/>
                  </a:rPr>
                  <a:t>giá</a:t>
                </a:r>
                <a:r>
                  <a:rPr lang="en-US" dirty="0">
                    <a:latin typeface="+mn-lt"/>
                  </a:rPr>
                  <a:t> </a:t>
                </a:r>
                <a:r>
                  <a:rPr lang="en-US" dirty="0" err="1">
                    <a:latin typeface="+mn-lt"/>
                  </a:rPr>
                  <a:t>trí</a:t>
                </a:r>
                <a:r>
                  <a:rPr lang="en-US" dirty="0">
                    <a:latin typeface="+mn-lt"/>
                  </a:rPr>
                  <a:t> </a:t>
                </a:r>
                <a:r>
                  <a:rPr lang="en-US" dirty="0" err="1">
                    <a:latin typeface="+mn-lt"/>
                  </a:rPr>
                  <a:t>dự</a:t>
                </a:r>
                <a:r>
                  <a:rPr lang="en-US" dirty="0">
                    <a:latin typeface="+mn-lt"/>
                  </a:rPr>
                  <a:t> </a:t>
                </a:r>
                <a:r>
                  <a:rPr lang="en-US" dirty="0" err="1">
                    <a:latin typeface="+mn-lt"/>
                  </a:rPr>
                  <a:t>đoán</a:t>
                </a:r>
                <a:r>
                  <a:rPr lang="en-US" dirty="0">
                    <a:latin typeface="+mn-lt"/>
                  </a:rPr>
                  <a:t> </a:t>
                </a:r>
                <a:r>
                  <a:rPr lang="en-US" dirty="0" err="1">
                    <a:latin typeface="+mn-lt"/>
                  </a:rPr>
                  <a:t>ảnh</a:t>
                </a:r>
                <a:r>
                  <a:rPr lang="en-US" dirty="0">
                    <a:latin typeface="+mn-lt"/>
                  </a:rPr>
                  <a:t> </a:t>
                </a:r>
                <a:r>
                  <a:rPr lang="en-US" dirty="0" err="1">
                    <a:latin typeface="+mn-lt"/>
                  </a:rPr>
                  <a:t>giả</a:t>
                </a:r>
                <a:endParaRPr lang="en-US" dirty="0">
                  <a:latin typeface="+mn-lt"/>
                </a:endParaRPr>
              </a:p>
              <a:p>
                <a:endParaRPr lang="en-US" dirty="0">
                  <a:latin typeface="+mn-lt"/>
                </a:endParaRPr>
              </a:p>
              <a:p>
                <a:r>
                  <a:rPr lang="en-US" dirty="0">
                    <a:latin typeface="+mn-lt"/>
                  </a:rPr>
                  <a:t>Ta </a:t>
                </a:r>
                <a:r>
                  <a:rPr lang="en-US" dirty="0" err="1">
                    <a:latin typeface="+mn-lt"/>
                  </a:rPr>
                  <a:t>cần</a:t>
                </a:r>
                <a:r>
                  <a:rPr lang="en-US" dirty="0">
                    <a:latin typeface="+mn-lt"/>
                  </a:rPr>
                  <a:t> max D(x) </a:t>
                </a:r>
                <a:r>
                  <a:rPr lang="en-US" dirty="0" err="1">
                    <a:latin typeface="+mn-lt"/>
                  </a:rPr>
                  <a:t>và</a:t>
                </a:r>
                <a:r>
                  <a:rPr lang="en-US" dirty="0">
                    <a:latin typeface="+mn-lt"/>
                  </a:rPr>
                  <a:t> minimize D(G(z)), </a:t>
                </a:r>
                <a:r>
                  <a:rPr lang="en-US" dirty="0" err="1">
                    <a:latin typeface="+mn-lt"/>
                  </a:rPr>
                  <a:t>nên</a:t>
                </a:r>
                <a:r>
                  <a:rPr lang="en-US" dirty="0">
                    <a:latin typeface="+mn-lt"/>
                  </a:rPr>
                  <a:t> </a:t>
                </a:r>
                <a:r>
                  <a:rPr lang="en-US" dirty="0" err="1" smtClean="0">
                    <a:latin typeface="+mn-lt"/>
                  </a:rPr>
                  <a:t>có</a:t>
                </a:r>
                <a:r>
                  <a:rPr lang="en-US" dirty="0" smtClean="0">
                    <a:latin typeface="+mn-lt"/>
                  </a:rPr>
                  <a:t>:</a:t>
                </a:r>
              </a:p>
              <a:p>
                <a:pPr lvl="1"/>
                <a:r>
                  <a:rPr lang="en-US" dirty="0" err="1" smtClean="0">
                    <a:latin typeface="+mn-lt"/>
                  </a:rPr>
                  <a:t>Hàm</a:t>
                </a:r>
                <a:r>
                  <a:rPr lang="en-US" dirty="0" smtClean="0">
                    <a:latin typeface="+mn-lt"/>
                  </a:rPr>
                  <a:t> </a:t>
                </a:r>
                <a:r>
                  <a:rPr lang="en-US" dirty="0" err="1">
                    <a:latin typeface="+mn-lt"/>
                  </a:rPr>
                  <a:t>mất</a:t>
                </a:r>
                <a:r>
                  <a:rPr lang="en-US" dirty="0">
                    <a:latin typeface="+mn-lt"/>
                  </a:rPr>
                  <a:t> </a:t>
                </a:r>
                <a:r>
                  <a:rPr lang="en-US" dirty="0" err="1">
                    <a:latin typeface="+mn-lt"/>
                  </a:rPr>
                  <a:t>mát</a:t>
                </a:r>
                <a:r>
                  <a:rPr lang="en-US" dirty="0">
                    <a:latin typeface="+mn-lt"/>
                  </a:rPr>
                  <a:t> </a:t>
                </a:r>
                <a:r>
                  <a:rPr lang="en-US" dirty="0" err="1">
                    <a:latin typeface="+mn-lt"/>
                  </a:rPr>
                  <a:t>cho</a:t>
                </a:r>
                <a:r>
                  <a:rPr lang="en-US" dirty="0">
                    <a:latin typeface="+mn-lt"/>
                  </a:rPr>
                  <a:t> discriminator:</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𝑑𝑎𝑡𝑎</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𝑧</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func>
                    </m:oMath>
                  </m:oMathPara>
                </a14:m>
                <a:endParaRPr lang="en-US" dirty="0" smtClean="0"/>
              </a:p>
              <a:p>
                <a:pPr lvl="1"/>
                <a:endParaRPr lang="en-US" dirty="0" smtClean="0"/>
              </a:p>
              <a:p>
                <a:pPr lvl="1"/>
                <a:r>
                  <a:rPr lang="en-US" dirty="0" err="1" smtClean="0"/>
                  <a:t>Hàm</a:t>
                </a:r>
                <a:r>
                  <a:rPr lang="en-US" dirty="0" smtClean="0"/>
                  <a:t> </a:t>
                </a:r>
                <a:r>
                  <a:rPr lang="en-US" dirty="0" err="1"/>
                  <a:t>mất</a:t>
                </a:r>
                <a:r>
                  <a:rPr lang="en-US" dirty="0"/>
                  <a:t> </a:t>
                </a:r>
                <a:r>
                  <a:rPr lang="en-US" dirty="0" err="1"/>
                  <a:t>mát</a:t>
                </a:r>
                <a:r>
                  <a:rPr lang="en-US" dirty="0"/>
                  <a:t> </a:t>
                </a:r>
                <a:r>
                  <a:rPr lang="en-US" dirty="0" err="1"/>
                  <a:t>cho</a:t>
                </a:r>
                <a:r>
                  <a:rPr lang="en-US" dirty="0"/>
                  <a:t> generator:</a:t>
                </a:r>
              </a:p>
              <a:p>
                <a:pPr marL="11430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𝐺</m:t>
                              </m:r>
                            </m:lim>
                          </m:limLow>
                        </m:fName>
                        <m:e>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𝐺</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e>
                      </m:func>
                    </m:oMath>
                  </m:oMathPara>
                </a14:m>
                <a:endParaRPr lang="en-US" dirty="0"/>
              </a:p>
            </p:txBody>
          </p:sp>
        </mc:Choice>
        <mc:Fallback xmlns="">
          <p:sp>
            <p:nvSpPr>
              <p:cNvPr id="3" name="Text Placeholder 2">
                <a:extLst>
                  <a:ext uri="{FF2B5EF4-FFF2-40B4-BE49-F238E27FC236}">
                    <a16:creationId xmlns:a16="http://schemas.microsoft.com/office/drawing/2014/main" id="{BC687B58-E2EC-0ED8-C29D-552D78DCCBF2}"/>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4B0A30-BF54-BFD8-80DF-09A3AEF8A1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710338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30B3-E40A-2AC6-68F2-B8B6F685D5C2}"/>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E744027-493D-81F6-FB29-6AD63E54274C}"/>
                  </a:ext>
                </a:extLst>
              </p:cNvPr>
              <p:cNvSpPr>
                <a:spLocks noGrp="1"/>
              </p:cNvSpPr>
              <p:nvPr>
                <p:ph type="body" idx="1"/>
              </p:nvPr>
            </p:nvSpPr>
            <p:spPr/>
            <p:txBody>
              <a:bodyPr/>
              <a:lstStyle/>
              <a:p>
                <a:pPr marL="114300" indent="0">
                  <a:buNone/>
                </a:pPr>
                <a:endParaRPr lang="en-US" dirty="0" smtClean="0"/>
              </a:p>
              <a:p>
                <a:pPr marL="114300" indent="0">
                  <a:buNone/>
                </a:pPr>
                <a:r>
                  <a:rPr lang="en-US" dirty="0" err="1" smtClean="0"/>
                  <a:t>Gộp</a:t>
                </a:r>
                <a:r>
                  <a:rPr lang="en-US" dirty="0" smtClean="0"/>
                  <a:t> </a:t>
                </a:r>
                <a:r>
                  <a:rPr lang="en-US" dirty="0"/>
                  <a:t>2 </a:t>
                </a:r>
                <a:r>
                  <a:rPr lang="en-US" dirty="0" err="1"/>
                  <a:t>phương</a:t>
                </a:r>
                <a:r>
                  <a:rPr lang="en-US" dirty="0"/>
                  <a:t> </a:t>
                </a:r>
                <a:r>
                  <a:rPr lang="en-US" dirty="0" err="1"/>
                  <a:t>trình</a:t>
                </a:r>
                <a:r>
                  <a:rPr lang="en-US" dirty="0"/>
                  <a:t>:</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𝐷</m:t>
                                  </m:r>
                                </m:lim>
                              </m:limLow>
                            </m:fName>
                            <m:e>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𝑑𝑎𝑡𝑎</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𝑙𝑜𝑔𝐷</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e>
                          </m:func>
                        </m:e>
                      </m:func>
                    </m:oMath>
                  </m:oMathPara>
                </a14:m>
                <a:endParaRPr lang="en-US" dirty="0"/>
              </a:p>
              <a:p>
                <a:pPr marL="114300" indent="0">
                  <a:buNone/>
                </a:pPr>
                <a:endParaRPr lang="en-US" dirty="0"/>
              </a:p>
              <a:p>
                <a:pPr marL="114300" indent="0">
                  <a:buNone/>
                </a:pPr>
                <a:r>
                  <a:rPr lang="en-US" dirty="0" err="1"/>
                  <a:t>Điểm</a:t>
                </a:r>
                <a:r>
                  <a:rPr lang="en-US" dirty="0"/>
                  <a:t> </a:t>
                </a:r>
                <a:r>
                  <a:rPr lang="en-US" dirty="0" err="1"/>
                  <a:t>cân</a:t>
                </a:r>
                <a:r>
                  <a:rPr lang="en-US" dirty="0"/>
                  <a:t> </a:t>
                </a:r>
                <a:r>
                  <a:rPr lang="en-US" dirty="0" err="1"/>
                  <a:t>bằng</a:t>
                </a:r>
                <a:r>
                  <a:rPr lang="en-US" dirty="0"/>
                  <a:t> </a:t>
                </a:r>
                <a:r>
                  <a:rPr lang="en-US" dirty="0" err="1"/>
                  <a:t>của</a:t>
                </a:r>
                <a:r>
                  <a:rPr lang="en-US" dirty="0"/>
                  <a:t> 2 </a:t>
                </a:r>
                <a:r>
                  <a:rPr lang="en-US" dirty="0" err="1"/>
                  <a:t>mô</a:t>
                </a:r>
                <a:r>
                  <a:rPr lang="en-US" dirty="0"/>
                  <a:t> </a:t>
                </a:r>
                <a:r>
                  <a:rPr lang="en-US" dirty="0" err="1"/>
                  <a:t>hình</a:t>
                </a:r>
                <a:r>
                  <a:rPr lang="en-US" dirty="0"/>
                  <a:t> </a:t>
                </a:r>
                <a:r>
                  <a:rPr lang="en-US" dirty="0" err="1"/>
                  <a:t>là</a:t>
                </a:r>
                <a:r>
                  <a:rPr lang="en-US" dirty="0"/>
                  <a:t> </a:t>
                </a:r>
                <a:r>
                  <a:rPr lang="en-US" dirty="0" err="1"/>
                  <a:t>nash</a:t>
                </a:r>
                <a:r>
                  <a:rPr lang="en-US" dirty="0"/>
                  <a:t> equilibrium</a:t>
                </a:r>
              </a:p>
            </p:txBody>
          </p:sp>
        </mc:Choice>
        <mc:Fallback xmlns="">
          <p:sp>
            <p:nvSpPr>
              <p:cNvPr id="3" name="Text Placeholder 2">
                <a:extLst>
                  <a:ext uri="{FF2B5EF4-FFF2-40B4-BE49-F238E27FC236}">
                    <a16:creationId xmlns:a16="http://schemas.microsoft.com/office/drawing/2014/main" id="{2E744027-493D-81F6-FB29-6AD63E54274C}"/>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B410A4-5A76-2B88-5060-B66430F069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312273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F2E64-0195-A6AE-F8C7-7EB98274390F}"/>
              </a:ext>
            </a:extLst>
          </p:cNvPr>
          <p:cNvSpPr>
            <a:spLocks noGrp="1"/>
          </p:cNvSpPr>
          <p:nvPr>
            <p:ph type="title"/>
          </p:nvPr>
        </p:nvSpPr>
        <p:spPr/>
        <p:txBody>
          <a:bodyPr>
            <a:normAutofit fontScale="90000"/>
          </a:bodyPr>
          <a:lstStyle/>
          <a:p>
            <a:r>
              <a:rPr lang="en-US" dirty="0" err="1"/>
              <a:t>Nhược</a:t>
            </a:r>
            <a:r>
              <a:rPr lang="en-US" dirty="0"/>
              <a:t> </a:t>
            </a:r>
            <a:r>
              <a:rPr lang="en-US" dirty="0" err="1"/>
              <a:t>điểm</a:t>
            </a:r>
            <a:r>
              <a:rPr lang="en-US" dirty="0"/>
              <a:t> </a:t>
            </a:r>
            <a:r>
              <a:rPr lang="en-US" dirty="0" err="1"/>
              <a:t>của</a:t>
            </a:r>
            <a:r>
              <a:rPr lang="en-US" dirty="0"/>
              <a:t> GAN</a:t>
            </a:r>
          </a:p>
        </p:txBody>
      </p:sp>
      <p:sp>
        <p:nvSpPr>
          <p:cNvPr id="3" name="Text Placeholder 2">
            <a:extLst>
              <a:ext uri="{FF2B5EF4-FFF2-40B4-BE49-F238E27FC236}">
                <a16:creationId xmlns:a16="http://schemas.microsoft.com/office/drawing/2014/main" id="{98C1653E-4199-C2A8-0A44-C7C9F1770D9F}"/>
              </a:ext>
            </a:extLst>
          </p:cNvPr>
          <p:cNvSpPr>
            <a:spLocks noGrp="1"/>
          </p:cNvSpPr>
          <p:nvPr>
            <p:ph type="body" idx="1"/>
          </p:nvPr>
        </p:nvSpPr>
        <p:spPr/>
        <p:txBody>
          <a:bodyPr/>
          <a:lstStyle/>
          <a:p>
            <a:r>
              <a:rPr lang="en-US" b="1" i="0" dirty="0" err="1" smtClean="0">
                <a:effectLst/>
                <a:latin typeface="-apple-system"/>
              </a:rPr>
              <a:t>Khó</a:t>
            </a:r>
            <a:r>
              <a:rPr lang="en-US" b="1" i="0" dirty="0" smtClean="0">
                <a:effectLst/>
                <a:latin typeface="-apple-system"/>
              </a:rPr>
              <a:t> </a:t>
            </a:r>
            <a:r>
              <a:rPr lang="en-US" b="1" dirty="0" err="1" smtClean="0">
                <a:latin typeface="-apple-system"/>
              </a:rPr>
              <a:t>đạt</a:t>
            </a:r>
            <a:r>
              <a:rPr lang="en-US" b="1" dirty="0" smtClean="0">
                <a:latin typeface="-apple-system"/>
              </a:rPr>
              <a:t> </a:t>
            </a:r>
            <a:r>
              <a:rPr lang="en-US" b="1" dirty="0" err="1" smtClean="0">
                <a:latin typeface="-apple-system"/>
              </a:rPr>
              <a:t>được</a:t>
            </a:r>
            <a:r>
              <a:rPr lang="en-US" b="1" dirty="0" smtClean="0">
                <a:latin typeface="-apple-system"/>
              </a:rPr>
              <a:t> </a:t>
            </a:r>
            <a:r>
              <a:rPr lang="en-US" b="1" dirty="0" err="1" smtClean="0">
                <a:latin typeface="-apple-system"/>
              </a:rPr>
              <a:t>điểm</a:t>
            </a:r>
            <a:r>
              <a:rPr lang="en-US" b="1" dirty="0" smtClean="0">
                <a:latin typeface="-apple-system"/>
              </a:rPr>
              <a:t> </a:t>
            </a:r>
            <a:r>
              <a:rPr lang="en-US" b="1" dirty="0" err="1" smtClean="0">
                <a:latin typeface="-apple-system"/>
              </a:rPr>
              <a:t>cân</a:t>
            </a:r>
            <a:r>
              <a:rPr lang="en-US" b="1" dirty="0" smtClean="0">
                <a:latin typeface="-apple-system"/>
              </a:rPr>
              <a:t> </a:t>
            </a:r>
            <a:r>
              <a:rPr lang="en-US" b="1" dirty="0" err="1" smtClean="0">
                <a:latin typeface="-apple-system"/>
              </a:rPr>
              <a:t>bằng</a:t>
            </a:r>
            <a:r>
              <a:rPr lang="en-US" b="1" dirty="0" smtClean="0">
                <a:latin typeface="-apple-system"/>
              </a:rPr>
              <a:t> Nash (</a:t>
            </a:r>
            <a:r>
              <a:rPr lang="en-US" b="1" i="0" dirty="0" smtClean="0">
                <a:effectLst/>
                <a:latin typeface="-apple-system"/>
              </a:rPr>
              <a:t>Nash equilibrium)</a:t>
            </a:r>
            <a:endParaRPr lang="en-US" b="1" i="0" dirty="0">
              <a:effectLst/>
              <a:latin typeface="-apple-system"/>
            </a:endParaRPr>
          </a:p>
          <a:p>
            <a:r>
              <a:rPr lang="en-US" b="1" i="0" dirty="0">
                <a:effectLst/>
                <a:latin typeface="-apple-system"/>
              </a:rPr>
              <a:t>Low dimensional support</a:t>
            </a:r>
          </a:p>
          <a:p>
            <a:r>
              <a:rPr lang="en-US" b="1" i="0" dirty="0" err="1" smtClean="0">
                <a:effectLst/>
                <a:latin typeface="-apple-system"/>
              </a:rPr>
              <a:t>Tình</a:t>
            </a:r>
            <a:r>
              <a:rPr lang="en-US" b="1" i="0" dirty="0" smtClean="0">
                <a:effectLst/>
                <a:latin typeface="-apple-system"/>
              </a:rPr>
              <a:t> </a:t>
            </a:r>
            <a:r>
              <a:rPr lang="en-US" b="1" i="0" dirty="0" err="1" smtClean="0">
                <a:effectLst/>
                <a:latin typeface="-apple-system"/>
              </a:rPr>
              <a:t>trạng</a:t>
            </a:r>
            <a:r>
              <a:rPr lang="en-US" b="1" i="0" dirty="0" smtClean="0">
                <a:effectLst/>
                <a:latin typeface="-apple-system"/>
              </a:rPr>
              <a:t> Vanishing gradient</a:t>
            </a:r>
            <a:endParaRPr lang="en-US" b="1" i="0" dirty="0">
              <a:effectLst/>
              <a:latin typeface="-apple-system"/>
            </a:endParaRPr>
          </a:p>
          <a:p>
            <a:r>
              <a:rPr lang="en-US" b="1" i="0" dirty="0">
                <a:effectLst/>
                <a:latin typeface="-apple-system"/>
              </a:rPr>
              <a:t>Mode collapse</a:t>
            </a:r>
          </a:p>
          <a:p>
            <a:r>
              <a:rPr lang="en-US" b="1" i="0" dirty="0" err="1" smtClean="0">
                <a:effectLst/>
                <a:latin typeface="-apple-system"/>
              </a:rPr>
              <a:t>Khó</a:t>
            </a:r>
            <a:r>
              <a:rPr lang="en-US" b="1" i="0" dirty="0" smtClean="0">
                <a:effectLst/>
                <a:latin typeface="-apple-system"/>
              </a:rPr>
              <a:t> </a:t>
            </a:r>
            <a:r>
              <a:rPr lang="en-US" b="1" dirty="0" err="1" smtClean="0">
                <a:latin typeface="-apple-system"/>
              </a:rPr>
              <a:t>đánh</a:t>
            </a:r>
            <a:r>
              <a:rPr lang="en-US" b="1" dirty="0" smtClean="0">
                <a:latin typeface="-apple-system"/>
              </a:rPr>
              <a:t> </a:t>
            </a:r>
            <a:r>
              <a:rPr lang="en-US" b="1" dirty="0" err="1" smtClean="0">
                <a:latin typeface="-apple-system"/>
              </a:rPr>
              <a:t>giá</a:t>
            </a:r>
            <a:r>
              <a:rPr lang="en-US" b="1" dirty="0" smtClean="0">
                <a:latin typeface="-apple-system"/>
              </a:rPr>
              <a:t> </a:t>
            </a:r>
            <a:r>
              <a:rPr lang="en-US" b="1" dirty="0" err="1" smtClean="0">
                <a:latin typeface="-apple-system"/>
              </a:rPr>
              <a:t>mô</a:t>
            </a:r>
            <a:r>
              <a:rPr lang="en-US" b="1" dirty="0" smtClean="0">
                <a:latin typeface="-apple-system"/>
              </a:rPr>
              <a:t> </a:t>
            </a:r>
            <a:r>
              <a:rPr lang="en-US" b="1" dirty="0" err="1" smtClean="0">
                <a:latin typeface="-apple-system"/>
              </a:rPr>
              <a:t>hình</a:t>
            </a:r>
            <a:r>
              <a:rPr lang="en-US" b="1" dirty="0" smtClean="0">
                <a:latin typeface="-apple-system"/>
              </a:rPr>
              <a:t> </a:t>
            </a:r>
            <a:endParaRPr lang="en-US" b="1" i="0" dirty="0">
              <a:effectLst/>
              <a:latin typeface="-apple-system"/>
            </a:endParaRPr>
          </a:p>
          <a:p>
            <a:endParaRPr lang="en-US" dirty="0"/>
          </a:p>
        </p:txBody>
      </p:sp>
      <p:sp>
        <p:nvSpPr>
          <p:cNvPr id="4" name="Slide Number Placeholder 3">
            <a:extLst>
              <a:ext uri="{FF2B5EF4-FFF2-40B4-BE49-F238E27FC236}">
                <a16:creationId xmlns:a16="http://schemas.microsoft.com/office/drawing/2014/main" id="{F6CB8416-7A78-5BD3-5148-09400F9E4C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922367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smtClean="0"/>
              <a:t>2</a:t>
            </a:r>
            <a:r>
              <a:rPr lang="vi-VN" dirty="0" smtClean="0"/>
              <a:t>: </a:t>
            </a:r>
            <a:r>
              <a:rPr lang="en-US" dirty="0" smtClean="0"/>
              <a:t>GAN </a:t>
            </a:r>
            <a:r>
              <a:rPr lang="en-US" dirty="0" err="1" smtClean="0"/>
              <a:t>có</a:t>
            </a:r>
            <a:r>
              <a:rPr lang="en-US" dirty="0" smtClean="0"/>
              <a:t> </a:t>
            </a:r>
            <a:r>
              <a:rPr lang="en-US" dirty="0" err="1" smtClean="0"/>
              <a:t>điều</a:t>
            </a:r>
            <a:r>
              <a:rPr lang="en-US" dirty="0" smtClean="0"/>
              <a:t> </a:t>
            </a:r>
            <a:r>
              <a:rPr lang="en-US" dirty="0" err="1" smtClean="0"/>
              <a:t>kiện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496130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Conditional GANs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1026" name="Picture 2" descr="https://miro.medium.com/v2/resize:fit:577/1*fWJjR-nURSTNrg1etd-e_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233" y="1531668"/>
            <a:ext cx="5495925"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962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3: CycleGAN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631906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82F95-72D4-FEE4-3F3D-0A7ACFBE4D4C}"/>
              </a:ext>
            </a:extLst>
          </p:cNvPr>
          <p:cNvSpPr>
            <a:spLocks noGrp="1"/>
          </p:cNvSpPr>
          <p:nvPr>
            <p:ph type="title"/>
          </p:nvPr>
        </p:nvSpPr>
        <p:spPr/>
        <p:txBody>
          <a:bodyPr>
            <a:normAutofit fontScale="90000"/>
          </a:bodyPr>
          <a:lstStyle/>
          <a:p>
            <a:r>
              <a:rPr lang="en-US" b="1" i="0" dirty="0" err="1">
                <a:effectLst/>
                <a:latin typeface="-apple-system"/>
              </a:rPr>
              <a:t>CycleGAN</a:t>
            </a:r>
            <a:r>
              <a:rPr lang="en-US" b="1" i="0" dirty="0">
                <a:effectLst/>
                <a:latin typeface="-apple-system"/>
              </a:rPr>
              <a:t> </a:t>
            </a:r>
            <a:r>
              <a:rPr lang="vi-VN" b="1" i="0" dirty="0">
                <a:effectLst/>
                <a:latin typeface="-apple-system"/>
              </a:rPr>
              <a:t>là gì?</a:t>
            </a:r>
            <a:endParaRPr lang="en-US" dirty="0"/>
          </a:p>
        </p:txBody>
      </p:sp>
      <p:sp>
        <p:nvSpPr>
          <p:cNvPr id="7" name="Text Placeholder 6">
            <a:extLst>
              <a:ext uri="{FF2B5EF4-FFF2-40B4-BE49-F238E27FC236}">
                <a16:creationId xmlns:a16="http://schemas.microsoft.com/office/drawing/2014/main" id="{41ADA8A1-7DC4-E11B-5E48-991C9708525B}"/>
              </a:ext>
            </a:extLst>
          </p:cNvPr>
          <p:cNvSpPr>
            <a:spLocks noGrp="1"/>
          </p:cNvSpPr>
          <p:nvPr>
            <p:ph type="body" idx="1"/>
          </p:nvPr>
        </p:nvSpPr>
        <p:spPr/>
        <p:txBody>
          <a:bodyPr/>
          <a:lstStyle/>
          <a:p>
            <a:r>
              <a:rPr lang="en-US" b="0" i="0" dirty="0" err="1">
                <a:solidFill>
                  <a:srgbClr val="3D3D3D"/>
                </a:solidFill>
                <a:effectLst/>
                <a:latin typeface="Roboto" panose="02000000000000000000" pitchFamily="2" charset="0"/>
              </a:rPr>
              <a:t>CycleGAN</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thuộc</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bài</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toán</a:t>
            </a:r>
            <a:r>
              <a:rPr lang="en-US" b="0" i="0" dirty="0">
                <a:solidFill>
                  <a:srgbClr val="3D3D3D"/>
                </a:solidFill>
                <a:effectLst/>
                <a:latin typeface="Roboto" panose="02000000000000000000" pitchFamily="2" charset="0"/>
              </a:rPr>
              <a:t> </a:t>
            </a:r>
            <a:r>
              <a:rPr lang="en-US" b="1" i="0" dirty="0">
                <a:solidFill>
                  <a:srgbClr val="3D3D3D"/>
                </a:solidFill>
                <a:effectLst/>
                <a:latin typeface="Roboto" panose="02000000000000000000" pitchFamily="2" charset="0"/>
              </a:rPr>
              <a:t>unsupervised </a:t>
            </a:r>
            <a:r>
              <a:rPr lang="en-US" b="0" i="0" dirty="0" err="1">
                <a:solidFill>
                  <a:srgbClr val="3D3D3D"/>
                </a:solidFill>
                <a:effectLst/>
                <a:latin typeface="Roboto" panose="02000000000000000000" pitchFamily="2" charset="0"/>
              </a:rPr>
              <a:t>uni</a:t>
            </a:r>
            <a:r>
              <a:rPr lang="en-US" b="0" i="0" dirty="0">
                <a:solidFill>
                  <a:srgbClr val="3D3D3D"/>
                </a:solidFill>
                <a:effectLst/>
                <a:latin typeface="Roboto" panose="02000000000000000000" pitchFamily="2" charset="0"/>
              </a:rPr>
              <a:t>-model image to image translation</a:t>
            </a:r>
            <a:r>
              <a:rPr lang="vi-VN" b="0" i="0" dirty="0">
                <a:solidFill>
                  <a:srgbClr val="3D3D3D"/>
                </a:solidFill>
                <a:effectLst/>
                <a:latin typeface="Roboto" panose="02000000000000000000" pitchFamily="2" charset="0"/>
              </a:rPr>
              <a:t>.</a:t>
            </a:r>
          </a:p>
          <a:p>
            <a:r>
              <a:rPr lang="vi-VN" dirty="0">
                <a:solidFill>
                  <a:srgbClr val="3D3D3D"/>
                </a:solidFill>
                <a:latin typeface="Roboto" panose="02000000000000000000" pitchFamily="2" charset="0"/>
              </a:rPr>
              <a:t>Ví dụ: chuyển ngựa vằn thành ngựa thường</a:t>
            </a:r>
            <a:endParaRPr lang="vi-VN" b="0" i="0" dirty="0">
              <a:solidFill>
                <a:srgbClr val="3D3D3D"/>
              </a:solidFill>
              <a:effectLst/>
              <a:latin typeface="Roboto" panose="02000000000000000000" pitchFamily="2" charset="0"/>
            </a:endParaRPr>
          </a:p>
          <a:p>
            <a:endParaRPr lang="en-US" dirty="0"/>
          </a:p>
        </p:txBody>
      </p:sp>
      <p:sp>
        <p:nvSpPr>
          <p:cNvPr id="5" name="Slide Number Placeholder 4">
            <a:extLst>
              <a:ext uri="{FF2B5EF4-FFF2-40B4-BE49-F238E27FC236}">
                <a16:creationId xmlns:a16="http://schemas.microsoft.com/office/drawing/2014/main" id="{31DD9130-70B6-A0A6-1697-E28BEC0BA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1026" name="Picture 2">
            <a:extLst>
              <a:ext uri="{FF2B5EF4-FFF2-40B4-BE49-F238E27FC236}">
                <a16:creationId xmlns:a16="http://schemas.microsoft.com/office/drawing/2014/main" id="{F607F893-0287-1470-5BDE-2849E272C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250" y="1955800"/>
            <a:ext cx="6892147" cy="268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81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a:t>
            </a:r>
            <a:r>
              <a:rPr lang="en-US" dirty="0" err="1" smtClean="0"/>
              <a:t>sánh</a:t>
            </a:r>
            <a:r>
              <a:rPr lang="en-US" dirty="0" smtClean="0"/>
              <a:t> </a:t>
            </a:r>
            <a:r>
              <a:rPr lang="en-US" dirty="0" err="1" smtClean="0"/>
              <a:t>giữa</a:t>
            </a:r>
            <a:r>
              <a:rPr lang="en-US" dirty="0" smtClean="0"/>
              <a:t> GAN </a:t>
            </a:r>
            <a:r>
              <a:rPr lang="en-US" dirty="0" err="1" smtClean="0"/>
              <a:t>và</a:t>
            </a:r>
            <a:r>
              <a:rPr lang="en-US" dirty="0" smtClean="0"/>
              <a:t> </a:t>
            </a:r>
            <a:r>
              <a:rPr lang="en-US" dirty="0" err="1" smtClean="0"/>
              <a:t>CycleGAN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2"/>
          <a:stretch>
            <a:fillRect/>
          </a:stretch>
        </p:blipFill>
        <p:spPr>
          <a:xfrm>
            <a:off x="1894195" y="664244"/>
            <a:ext cx="5922509" cy="4107829"/>
          </a:xfrm>
          <a:prstGeom prst="rect">
            <a:avLst/>
          </a:prstGeom>
        </p:spPr>
      </p:pic>
    </p:spTree>
    <p:extLst>
      <p:ext uri="{BB962C8B-B14F-4D97-AF65-F5344CB8AC3E}">
        <p14:creationId xmlns:p14="http://schemas.microsoft.com/office/powerpoint/2010/main" val="3886162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9C12-83F3-620E-7B80-6BEB3BC7E4DE}"/>
              </a:ext>
            </a:extLst>
          </p:cNvPr>
          <p:cNvSpPr>
            <a:spLocks noGrp="1"/>
          </p:cNvSpPr>
          <p:nvPr>
            <p:ph type="title"/>
          </p:nvPr>
        </p:nvSpPr>
        <p:spPr/>
        <p:txBody>
          <a:bodyPr>
            <a:normAutofit fontScale="90000"/>
          </a:bodyPr>
          <a:lstStyle/>
          <a:p>
            <a:r>
              <a:rPr lang="vi-VN" dirty="0"/>
              <a:t>Có giám sát và không giám sát</a:t>
            </a:r>
            <a:endParaRPr lang="en-US" dirty="0"/>
          </a:p>
        </p:txBody>
      </p:sp>
      <p:sp>
        <p:nvSpPr>
          <p:cNvPr id="3" name="Text Placeholder 2">
            <a:extLst>
              <a:ext uri="{FF2B5EF4-FFF2-40B4-BE49-F238E27FC236}">
                <a16:creationId xmlns:a16="http://schemas.microsoft.com/office/drawing/2014/main" id="{7565FE8F-8028-F778-EC45-35CF03F5F365}"/>
              </a:ext>
            </a:extLst>
          </p:cNvPr>
          <p:cNvSpPr>
            <a:spLocks noGrp="1"/>
          </p:cNvSpPr>
          <p:nvPr>
            <p:ph type="body" idx="1"/>
          </p:nvPr>
        </p:nvSpPr>
        <p:spPr>
          <a:xfrm>
            <a:off x="310896" y="676656"/>
            <a:ext cx="8520600" cy="1291844"/>
          </a:xfrm>
        </p:spPr>
        <p:txBody>
          <a:bodyPr/>
          <a:lstStyle/>
          <a:p>
            <a:r>
              <a:rPr lang="vi-VN" dirty="0"/>
              <a:t>Có giám sát: dữ liệu cặp đôi giữa 2 tập </a:t>
            </a:r>
          </a:p>
          <a:p>
            <a:r>
              <a:rPr lang="vi-VN" dirty="0"/>
              <a:t>Không giám sát: dữ liệu riêng lẻ trong từng tập</a:t>
            </a:r>
            <a:endParaRPr lang="en-US" dirty="0"/>
          </a:p>
        </p:txBody>
      </p:sp>
      <p:sp>
        <p:nvSpPr>
          <p:cNvPr id="4" name="Slide Number Placeholder 3">
            <a:extLst>
              <a:ext uri="{FF2B5EF4-FFF2-40B4-BE49-F238E27FC236}">
                <a16:creationId xmlns:a16="http://schemas.microsoft.com/office/drawing/2014/main" id="{7AAB633A-F442-E688-F40E-57CCFDA970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2050" name="Picture 2">
            <a:extLst>
              <a:ext uri="{FF2B5EF4-FFF2-40B4-BE49-F238E27FC236}">
                <a16:creationId xmlns:a16="http://schemas.microsoft.com/office/drawing/2014/main" id="{26170C31-F443-295D-5B71-4B5BCFA09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471" y="1871792"/>
            <a:ext cx="4743450" cy="2900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09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14E3-4FCF-8ACD-4D82-479354F9EBE9}"/>
              </a:ext>
            </a:extLst>
          </p:cNvPr>
          <p:cNvSpPr>
            <a:spLocks noGrp="1"/>
          </p:cNvSpPr>
          <p:nvPr>
            <p:ph type="title"/>
          </p:nvPr>
        </p:nvSpPr>
        <p:spPr/>
        <p:txBody>
          <a:bodyPr>
            <a:normAutofit fontScale="90000"/>
          </a:bodyPr>
          <a:lstStyle/>
          <a:p>
            <a:r>
              <a:rPr lang="vi-VN" dirty="0"/>
              <a:t>CycleGAN</a:t>
            </a:r>
            <a:endParaRPr lang="en-US" dirty="0"/>
          </a:p>
        </p:txBody>
      </p:sp>
      <p:sp>
        <p:nvSpPr>
          <p:cNvPr id="3" name="Text Placeholder 2">
            <a:extLst>
              <a:ext uri="{FF2B5EF4-FFF2-40B4-BE49-F238E27FC236}">
                <a16:creationId xmlns:a16="http://schemas.microsoft.com/office/drawing/2014/main" id="{DBF143E4-B02F-4654-E010-A26A820B61C4}"/>
              </a:ext>
            </a:extLst>
          </p:cNvPr>
          <p:cNvSpPr>
            <a:spLocks noGrp="1"/>
          </p:cNvSpPr>
          <p:nvPr>
            <p:ph type="body" idx="1"/>
          </p:nvPr>
        </p:nvSpPr>
        <p:spPr/>
        <p:txBody>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không</a:t>
            </a:r>
            <a:r>
              <a:rPr lang="en-US" dirty="0" smtClean="0"/>
              <a:t> </a:t>
            </a:r>
            <a:r>
              <a:rPr lang="en-US" dirty="0" err="1" smtClean="0"/>
              <a:t>cần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cặp</a:t>
            </a:r>
            <a:endParaRPr lang="en-US" dirty="0" smtClean="0"/>
          </a:p>
          <a:p>
            <a:r>
              <a:rPr lang="en-US" dirty="0" err="1" smtClean="0"/>
              <a:t>Gồm</a:t>
            </a:r>
            <a:r>
              <a:rPr lang="en-US" dirty="0" smtClean="0"/>
              <a:t> 2 </a:t>
            </a:r>
            <a:r>
              <a:rPr lang="en-US" dirty="0" err="1" smtClean="0"/>
              <a:t>mô</a:t>
            </a:r>
            <a:r>
              <a:rPr lang="en-US" dirty="0" smtClean="0"/>
              <a:t> </a:t>
            </a:r>
            <a:r>
              <a:rPr lang="en-US" dirty="0" err="1" smtClean="0"/>
              <a:t>hình</a:t>
            </a:r>
            <a:r>
              <a:rPr lang="en-US" dirty="0" smtClean="0"/>
              <a:t> </a:t>
            </a:r>
            <a:r>
              <a:rPr lang="en-US" dirty="0" err="1" smtClean="0"/>
              <a:t>tạo</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từ</a:t>
            </a:r>
            <a:r>
              <a:rPr lang="en-US" dirty="0" smtClean="0"/>
              <a:t> </a:t>
            </a:r>
            <a:r>
              <a:rPr lang="en-US" dirty="0" err="1" smtClean="0"/>
              <a:t>dạng</a:t>
            </a:r>
            <a:r>
              <a:rPr lang="en-US" dirty="0" smtClean="0"/>
              <a:t> A sang B </a:t>
            </a:r>
            <a:r>
              <a:rPr lang="en-US" dirty="0" err="1" smtClean="0"/>
              <a:t>và</a:t>
            </a:r>
            <a:r>
              <a:rPr lang="en-US" dirty="0" smtClean="0"/>
              <a:t> </a:t>
            </a:r>
            <a:r>
              <a:rPr lang="en-US" dirty="0" err="1" smtClean="0"/>
              <a:t>ngược</a:t>
            </a:r>
            <a:r>
              <a:rPr lang="en-US" dirty="0" smtClean="0"/>
              <a:t> </a:t>
            </a:r>
            <a:r>
              <a:rPr lang="en-US" dirty="0" err="1" smtClean="0"/>
              <a:t>lại</a:t>
            </a:r>
            <a:endParaRPr lang="en-US" dirty="0" smtClean="0"/>
          </a:p>
          <a:p>
            <a:r>
              <a:rPr lang="en-US" dirty="0" err="1" smtClean="0"/>
              <a:t>Gồm</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ảnh</a:t>
            </a:r>
            <a:r>
              <a:rPr lang="en-US" dirty="0" smtClean="0"/>
              <a:t> </a:t>
            </a:r>
            <a:r>
              <a:rPr lang="en-US" dirty="0" err="1" smtClean="0"/>
              <a:t>thật</a:t>
            </a:r>
            <a:r>
              <a:rPr lang="en-US" dirty="0" smtClean="0"/>
              <a:t> </a:t>
            </a:r>
            <a:r>
              <a:rPr lang="en-US" dirty="0" err="1" smtClean="0"/>
              <a:t>giả</a:t>
            </a:r>
            <a:endParaRPr lang="en-US" dirty="0"/>
          </a:p>
        </p:txBody>
      </p:sp>
      <p:sp>
        <p:nvSpPr>
          <p:cNvPr id="4" name="Slide Number Placeholder 3">
            <a:extLst>
              <a:ext uri="{FF2B5EF4-FFF2-40B4-BE49-F238E27FC236}">
                <a16:creationId xmlns:a16="http://schemas.microsoft.com/office/drawing/2014/main" id="{86C60DAE-6705-42ED-0779-BC2A863E37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3074" name="Picture 2">
            <a:extLst>
              <a:ext uri="{FF2B5EF4-FFF2-40B4-BE49-F238E27FC236}">
                <a16:creationId xmlns:a16="http://schemas.microsoft.com/office/drawing/2014/main" id="{8631568E-BE09-D78D-1BF4-FF4122083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57" y="1688864"/>
            <a:ext cx="5688786" cy="279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466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AF43-1987-AD15-2369-A7A766FBD0F4}"/>
              </a:ext>
            </a:extLst>
          </p:cNvPr>
          <p:cNvSpPr>
            <a:spLocks noGrp="1"/>
          </p:cNvSpPr>
          <p:nvPr>
            <p:ph type="title"/>
          </p:nvPr>
        </p:nvSpPr>
        <p:spPr/>
        <p:txBody>
          <a:bodyPr>
            <a:normAutofit fontScale="90000"/>
          </a:bodyPr>
          <a:lstStyle/>
          <a:p>
            <a:r>
              <a:rPr lang="en-US" dirty="0" err="1" smtClean="0"/>
              <a:t>Cấu</a:t>
            </a:r>
            <a:r>
              <a:rPr lang="en-US" dirty="0" smtClean="0"/>
              <a:t> </a:t>
            </a:r>
            <a:r>
              <a:rPr lang="en-US" dirty="0" err="1" smtClean="0"/>
              <a:t>trúc</a:t>
            </a:r>
            <a:r>
              <a:rPr lang="en-US" dirty="0" smtClean="0"/>
              <a:t> discriminator</a:t>
            </a:r>
            <a:endParaRPr lang="en-US" dirty="0"/>
          </a:p>
        </p:txBody>
      </p:sp>
      <p:sp>
        <p:nvSpPr>
          <p:cNvPr id="3" name="Text Placeholder 2">
            <a:extLst>
              <a:ext uri="{FF2B5EF4-FFF2-40B4-BE49-F238E27FC236}">
                <a16:creationId xmlns:a16="http://schemas.microsoft.com/office/drawing/2014/main" id="{22442D41-00FF-4743-5EDE-BD690463A7FA}"/>
              </a:ext>
            </a:extLst>
          </p:cNvPr>
          <p:cNvSpPr>
            <a:spLocks noGrp="1"/>
          </p:cNvSpPr>
          <p:nvPr>
            <p:ph type="body" idx="1"/>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PatchGAN</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discriminator </a:t>
            </a:r>
            <a:r>
              <a:rPr lang="en-US" dirty="0" err="1" smtClean="0"/>
              <a:t>để</a:t>
            </a:r>
            <a:r>
              <a:rPr lang="en-US" dirty="0" smtClean="0"/>
              <a:t> </a:t>
            </a:r>
            <a:r>
              <a:rPr lang="en-US" dirty="0" err="1" smtClean="0"/>
              <a:t>phân</a:t>
            </a:r>
            <a:r>
              <a:rPr lang="en-US" dirty="0" smtClean="0"/>
              <a:t> </a:t>
            </a:r>
            <a:r>
              <a:rPr lang="en-US" dirty="0" err="1" smtClean="0"/>
              <a:t>biết</a:t>
            </a:r>
            <a:r>
              <a:rPr lang="en-US" dirty="0" smtClean="0"/>
              <a:t> </a:t>
            </a:r>
            <a:r>
              <a:rPr lang="en-US" dirty="0" err="1" smtClean="0"/>
              <a:t>từng</a:t>
            </a:r>
            <a:r>
              <a:rPr lang="en-US" dirty="0" smtClean="0"/>
              <a:t> </a:t>
            </a:r>
            <a:r>
              <a:rPr lang="en-US" dirty="0" err="1" smtClean="0"/>
              <a:t>vùng</a:t>
            </a:r>
            <a:r>
              <a:rPr lang="en-US" dirty="0" smtClean="0"/>
              <a:t> </a:t>
            </a:r>
            <a:r>
              <a:rPr lang="en-US" dirty="0" err="1" smtClean="0"/>
              <a:t>nhỏ</a:t>
            </a:r>
            <a:r>
              <a:rPr lang="en-US" dirty="0" smtClean="0"/>
              <a:t> </a:t>
            </a:r>
            <a:r>
              <a:rPr lang="en-US" dirty="0" err="1" smtClean="0"/>
              <a:t>trên</a:t>
            </a:r>
            <a:r>
              <a:rPr lang="en-US" dirty="0" smtClean="0"/>
              <a:t> </a:t>
            </a:r>
            <a:r>
              <a:rPr lang="en-US" dirty="0" err="1" smtClean="0"/>
              <a:t>ảnh</a:t>
            </a:r>
            <a:endParaRPr lang="en-US" dirty="0"/>
          </a:p>
        </p:txBody>
      </p:sp>
      <p:sp>
        <p:nvSpPr>
          <p:cNvPr id="4" name="Slide Number Placeholder 3">
            <a:extLst>
              <a:ext uri="{FF2B5EF4-FFF2-40B4-BE49-F238E27FC236}">
                <a16:creationId xmlns:a16="http://schemas.microsoft.com/office/drawing/2014/main" id="{7EE396D7-D78C-6E3E-BF79-F77EF7E93A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1026" name="Picture 2" descr="https://i0.wp.com/nttuan8.com/wp-content/uploads/2020/05/5-3.png?fit=1024%2C802&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898" y="1334538"/>
            <a:ext cx="4372396" cy="342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34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Cấu</a:t>
            </a:r>
            <a:r>
              <a:rPr lang="en-US" dirty="0" smtClean="0"/>
              <a:t> </a:t>
            </a:r>
            <a:r>
              <a:rPr lang="en-US" dirty="0" err="1" smtClean="0"/>
              <a:t>trúc</a:t>
            </a:r>
            <a:r>
              <a:rPr lang="en-US" dirty="0" smtClean="0"/>
              <a:t> </a:t>
            </a:r>
            <a:r>
              <a:rPr lang="en-US" dirty="0" err="1" smtClean="0"/>
              <a:t>của</a:t>
            </a:r>
            <a:r>
              <a:rPr lang="en-US" dirty="0" smtClean="0"/>
              <a:t> generator</a:t>
            </a:r>
            <a:endParaRPr lang="en-US" dirty="0"/>
          </a:p>
        </p:txBody>
      </p:sp>
      <p:sp>
        <p:nvSpPr>
          <p:cNvPr id="3" name="Text Placeholder 2"/>
          <p:cNvSpPr>
            <a:spLocks noGrp="1"/>
          </p:cNvSpPr>
          <p:nvPr>
            <p:ph type="body" idx="1"/>
          </p:nvPr>
        </p:nvSpPr>
        <p:spPr/>
        <p:txBody>
          <a:bodyPr/>
          <a:lstStyle/>
          <a:p>
            <a:r>
              <a:rPr lang="en-US" dirty="0" err="1" smtClean="0"/>
              <a:t>Gồm</a:t>
            </a:r>
            <a:r>
              <a:rPr lang="en-US" dirty="0" smtClean="0"/>
              <a:t> 3 </a:t>
            </a:r>
            <a:r>
              <a:rPr lang="en-US" dirty="0" err="1" smtClean="0"/>
              <a:t>phần</a:t>
            </a:r>
            <a:r>
              <a:rPr lang="en-US" dirty="0" smtClean="0"/>
              <a:t>: encoder, transformer </a:t>
            </a:r>
            <a:r>
              <a:rPr lang="en-US" dirty="0" err="1" smtClean="0"/>
              <a:t>và</a:t>
            </a:r>
            <a:r>
              <a:rPr lang="en-US" dirty="0" smtClean="0"/>
              <a:t> decoder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2050" name="Picture 2" descr="https://i0.wp.com/nttuan8.com/wp-content/uploads/2020/05/4-2.png?fit=1024%2C641&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462" y="1121793"/>
            <a:ext cx="5627467" cy="352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22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AF43-1987-AD15-2369-A7A766FBD0F4}"/>
              </a:ext>
            </a:extLst>
          </p:cNvPr>
          <p:cNvSpPr>
            <a:spLocks noGrp="1"/>
          </p:cNvSpPr>
          <p:nvPr>
            <p:ph type="title"/>
          </p:nvPr>
        </p:nvSpPr>
        <p:spPr/>
        <p:txBody>
          <a:bodyPr>
            <a:normAutofit fontScale="90000"/>
          </a:bodyPr>
          <a:lstStyle/>
          <a:p>
            <a:r>
              <a:rPr lang="vi-VN" dirty="0"/>
              <a:t>Hàm mất 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2442D41-00FF-4743-5EDE-BD690463A7FA}"/>
                  </a:ext>
                </a:extLst>
              </p:cNvPr>
              <p:cNvSpPr>
                <a:spLocks noGrp="1"/>
              </p:cNvSpPr>
              <p:nvPr>
                <p:ph type="body" idx="1"/>
              </p:nvPr>
            </p:nvSpPr>
            <p:spPr/>
            <p:txBody>
              <a:bodyPr/>
              <a:lstStyle/>
              <a:p>
                <a:r>
                  <a:rPr lang="en-US" dirty="0" smtClean="0"/>
                  <a:t>Hàm </a:t>
                </a:r>
                <a:r>
                  <a:rPr lang="en-US" dirty="0" err="1" smtClean="0"/>
                  <a:t>mất</a:t>
                </a:r>
                <a:r>
                  <a:rPr lang="en-US" dirty="0" smtClean="0"/>
                  <a:t> </a:t>
                </a:r>
                <a:r>
                  <a:rPr lang="en-US" dirty="0" err="1" smtClean="0"/>
                  <a:t>mát</a:t>
                </a:r>
                <a:r>
                  <a:rPr lang="en-US" dirty="0" smtClean="0"/>
                  <a:t> GAN:</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𝐺𝐴𝑁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𝑝𝑑𝑎𝑡𝑎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log</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𝑎𝑏</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d>
                        </m:e>
                      </m:d>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𝐺𝐴𝑁</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2</m:t>
                          </m:r>
                          <m:r>
                            <a:rPr lang="en-US" b="0" i="1" smtClean="0">
                              <a:latin typeface="Cambria Math" panose="02040503050406030204" pitchFamily="18" charset="0"/>
                            </a:rPr>
                            <m:t>𝐴</m:t>
                          </m:r>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𝑎</m:t>
                              </m:r>
                            </m:sub>
                          </m:sSub>
                          <m:d>
                            <m:dPr>
                              <m:ctrlPr>
                                <a:rPr lang="en-US" i="1">
                                  <a:latin typeface="Cambria Math" panose="02040503050406030204" pitchFamily="18" charset="0"/>
                                </a:rPr>
                              </m:ctrlPr>
                            </m:dPr>
                            <m:e>
                              <m:r>
                                <a:rPr lang="en-US" b="0" i="1" smtClean="0">
                                  <a:latin typeface="Cambria Math" panose="02040503050406030204" pitchFamily="18" charset="0"/>
                                </a:rPr>
                                <m:t>𝑎</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log</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𝑎</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𝑏𝑎</m:t>
                                  </m:r>
                                </m:sub>
                              </m:sSub>
                              <m:r>
                                <a:rPr lang="en-US" i="1">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e>
                          </m:d>
                        </m:e>
                      </m:d>
                    </m:oMath>
                  </m:oMathPara>
                </a14:m>
                <a:endParaRPr lang="en-US" dirty="0"/>
              </a:p>
              <a:p>
                <a:endParaRPr lang="en-US" dirty="0" smtClean="0"/>
              </a:p>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cycle consistency:</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𝑐𝑦𝑐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𝑝𝑑𝑎𝑡𝑎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𝑏𝑎</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𝑎𝑏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d>
                                  <m:r>
                                    <a:rPr lang="en-US" b="0" i="1" smtClean="0">
                                      <a:latin typeface="Cambria Math" panose="02040503050406030204" pitchFamily="18" charset="0"/>
                                    </a:rPr>
                                    <m:t>−</m:t>
                                  </m:r>
                                  <m:r>
                                    <a:rPr lang="en-US" b="0" i="1" smtClean="0">
                                      <a:latin typeface="Cambria Math" panose="02040503050406030204" pitchFamily="18" charset="0"/>
                                    </a:rPr>
                                    <m:t>𝑎</m:t>
                                  </m:r>
                                </m:e>
                              </m:d>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𝑎𝑏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𝑏𝑎</m:t>
                                          </m:r>
                                        </m:sub>
                                      </m:sSub>
                                      <m:d>
                                        <m:dPr>
                                          <m:ctrlPr>
                                            <a:rPr lang="en-US" i="1">
                                              <a:latin typeface="Cambria Math" panose="02040503050406030204" pitchFamily="18" charset="0"/>
                                            </a:rPr>
                                          </m:ctrlPr>
                                        </m:dPr>
                                        <m:e>
                                          <m:r>
                                            <a:rPr lang="en-US" b="0" i="1" smtClean="0">
                                              <a:latin typeface="Cambria Math" panose="02040503050406030204" pitchFamily="18" charset="0"/>
                                            </a:rPr>
                                            <m:t>𝑏</m:t>
                                          </m:r>
                                        </m:e>
                                      </m:d>
                                    </m:e>
                                  </m:d>
                                  <m:r>
                                    <a:rPr lang="en-US" i="1">
                                      <a:latin typeface="Cambria Math" panose="02040503050406030204" pitchFamily="18" charset="0"/>
                                    </a:rPr>
                                    <m:t>−</m:t>
                                  </m:r>
                                  <m:r>
                                    <a:rPr lang="en-US" b="0" i="1" smtClean="0">
                                      <a:latin typeface="Cambria Math" panose="02040503050406030204" pitchFamily="18" charset="0"/>
                                    </a:rPr>
                                    <m:t>𝑏</m:t>
                                  </m:r>
                                </m:e>
                              </m:d>
                            </m:e>
                            <m:sub>
                              <m:r>
                                <a:rPr lang="en-US" i="1">
                                  <a:latin typeface="Cambria Math" panose="02040503050406030204" pitchFamily="18" charset="0"/>
                                </a:rPr>
                                <m:t>2</m:t>
                              </m:r>
                            </m:sub>
                          </m:sSub>
                        </m:e>
                      </m:d>
                    </m:oMath>
                  </m:oMathPara>
                </a14:m>
                <a:endParaRPr lang="en-US" dirty="0"/>
              </a:p>
              <a:p>
                <a:endParaRPr lang="en-US" dirty="0" smtClean="0"/>
              </a:p>
              <a:p>
                <a:r>
                  <a:rPr lang="en-US" dirty="0" smtClean="0"/>
                  <a:t>Loss </a:t>
                </a:r>
                <a:r>
                  <a:rPr lang="en-US" dirty="0" err="1" smtClean="0"/>
                  <a:t>tổng</a:t>
                </a:r>
                <a:r>
                  <a:rPr lang="en-US" dirty="0" smtClean="0"/>
                  <a:t> </a:t>
                </a:r>
                <a:r>
                  <a:rPr lang="en-US" dirty="0" err="1" smtClean="0"/>
                  <a:t>cộng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𝐺𝐴𝑁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𝐺𝐴𝑁</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2</m:t>
                          </m:r>
                          <m:r>
                            <a:rPr lang="en-US" b="0" i="1" smtClean="0">
                              <a:latin typeface="Cambria Math" panose="02040503050406030204" pitchFamily="18" charset="0"/>
                            </a:rPr>
                            <m:t>𝐴</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𝑐𝑦𝑐</m:t>
                          </m:r>
                        </m:sub>
                      </m:sSub>
                    </m:oMath>
                  </m:oMathPara>
                </a14:m>
                <a:endParaRPr lang="en-US" dirty="0"/>
              </a:p>
            </p:txBody>
          </p:sp>
        </mc:Choice>
        <mc:Fallback xmlns="">
          <p:sp>
            <p:nvSpPr>
              <p:cNvPr id="3" name="Text Placeholder 2">
                <a:extLst>
                  <a:ext uri="{FF2B5EF4-FFF2-40B4-BE49-F238E27FC236}">
                    <a16:creationId xmlns:a16="http://schemas.microsoft.com/office/drawing/2014/main" id="{22442D41-00FF-4743-5EDE-BD690463A7FA}"/>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E396D7-D78C-6E3E-BF79-F77EF7E93A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52866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smtClean="0"/>
              <a:t>2</a:t>
            </a:r>
            <a:r>
              <a:rPr lang="vi-VN" dirty="0" smtClean="0"/>
              <a:t>: </a:t>
            </a:r>
            <a:r>
              <a:rPr lang="en-US" dirty="0"/>
              <a:t>Auto Encoder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491476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D131-8FC1-CB07-DE30-0094EC5D79E6}"/>
              </a:ext>
            </a:extLst>
          </p:cNvPr>
          <p:cNvSpPr>
            <a:spLocks noGrp="1"/>
          </p:cNvSpPr>
          <p:nvPr>
            <p:ph type="title"/>
          </p:nvPr>
        </p:nvSpPr>
        <p:spPr/>
        <p:txBody>
          <a:bodyPr>
            <a:normAutofit fontScale="90000"/>
          </a:bodyPr>
          <a:lstStyle/>
          <a:p>
            <a:r>
              <a:rPr lang="en-US" dirty="0"/>
              <a:t>Auto Encoder</a:t>
            </a:r>
          </a:p>
        </p:txBody>
      </p:sp>
      <p:sp>
        <p:nvSpPr>
          <p:cNvPr id="3" name="Text Placeholder 2">
            <a:extLst>
              <a:ext uri="{FF2B5EF4-FFF2-40B4-BE49-F238E27FC236}">
                <a16:creationId xmlns:a16="http://schemas.microsoft.com/office/drawing/2014/main" id="{929A7F08-DB17-A9CD-5B07-505E8E816019}"/>
              </a:ext>
            </a:extLst>
          </p:cNvPr>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AE </a:t>
            </a:r>
            <a:r>
              <a:rPr lang="en-US" dirty="0" err="1" smtClean="0"/>
              <a:t>có</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học</a:t>
            </a:r>
            <a:r>
              <a:rPr lang="en-US" dirty="0" smtClean="0"/>
              <a:t> </a:t>
            </a:r>
            <a:r>
              <a:rPr lang="en-US" dirty="0" err="1" smtClean="0"/>
              <a:t>không</a:t>
            </a:r>
            <a:r>
              <a:rPr lang="en-US" dirty="0" smtClean="0"/>
              <a:t> </a:t>
            </a:r>
            <a:r>
              <a:rPr lang="en-US" dirty="0" err="1" smtClean="0"/>
              <a:t>giám</a:t>
            </a:r>
            <a:r>
              <a:rPr lang="en-US" dirty="0" smtClean="0"/>
              <a:t> </a:t>
            </a:r>
            <a:r>
              <a:rPr lang="en-US" dirty="0" err="1" smtClean="0"/>
              <a:t>sát</a:t>
            </a:r>
            <a:r>
              <a:rPr lang="en-US" dirty="0" smtClean="0"/>
              <a:t> (unsupervised)</a:t>
            </a:r>
          </a:p>
          <a:p>
            <a:endParaRPr lang="en-US" dirty="0" smtClean="0"/>
          </a:p>
          <a:p>
            <a:r>
              <a:rPr lang="en-US" dirty="0" err="1" smtClean="0"/>
              <a:t>Có</a:t>
            </a:r>
            <a:r>
              <a:rPr lang="en-US" dirty="0" smtClean="0"/>
              <a:t> </a:t>
            </a:r>
            <a:r>
              <a:rPr lang="en-US" dirty="0" err="1" smtClean="0"/>
              <a:t>thể</a:t>
            </a:r>
            <a:r>
              <a:rPr lang="en-US" dirty="0" smtClean="0"/>
              <a:t> dung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giảm</a:t>
            </a:r>
            <a:r>
              <a:rPr lang="en-US" dirty="0" smtClean="0"/>
              <a:t> </a:t>
            </a:r>
            <a:r>
              <a:rPr lang="en-US" dirty="0" err="1" smtClean="0"/>
              <a:t>chiều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ảnh</a:t>
            </a:r>
            <a:r>
              <a:rPr lang="en-US" dirty="0"/>
              <a:t> </a:t>
            </a:r>
            <a:r>
              <a:rPr lang="en-US" dirty="0" smtClean="0"/>
              <a:t>hay vector </a:t>
            </a:r>
            <a:r>
              <a:rPr lang="en-US" dirty="0" err="1" smtClean="0"/>
              <a:t>đầu</a:t>
            </a:r>
            <a:r>
              <a:rPr lang="en-US" dirty="0" smtClean="0"/>
              <a:t> </a:t>
            </a:r>
            <a:r>
              <a:rPr lang="en-US" dirty="0" err="1" smtClean="0"/>
              <a:t>vào</a:t>
            </a:r>
            <a:r>
              <a:rPr lang="en-US" dirty="0" smtClean="0"/>
              <a:t>.</a:t>
            </a:r>
          </a:p>
          <a:p>
            <a:endParaRPr lang="en-US" dirty="0" smtClean="0"/>
          </a:p>
          <a:p>
            <a:r>
              <a:rPr lang="en-US" dirty="0" err="1" smtClean="0"/>
              <a:t>Có</a:t>
            </a:r>
            <a:r>
              <a:rPr lang="en-US" dirty="0" smtClean="0"/>
              <a:t> </a:t>
            </a:r>
            <a:r>
              <a:rPr lang="en-US" dirty="0" err="1" smtClean="0"/>
              <a:t>thể</a:t>
            </a:r>
            <a:r>
              <a:rPr lang="en-US" dirty="0" smtClean="0"/>
              <a:t> </a:t>
            </a:r>
            <a:r>
              <a:rPr lang="en-US" dirty="0" err="1" smtClean="0"/>
              <a:t>xử</a:t>
            </a:r>
            <a:r>
              <a:rPr lang="en-US" dirty="0" smtClean="0"/>
              <a:t> </a:t>
            </a:r>
            <a:r>
              <a:rPr lang="en-US" dirty="0" err="1" smtClean="0"/>
              <a:t>dụng</a:t>
            </a:r>
            <a:r>
              <a:rPr lang="en-US" dirty="0" smtClean="0"/>
              <a:t> </a:t>
            </a:r>
            <a:r>
              <a:rPr lang="en-US" dirty="0" err="1" smtClean="0"/>
              <a:t>như</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generative</a:t>
            </a:r>
            <a:endParaRPr lang="en-US" dirty="0"/>
          </a:p>
        </p:txBody>
      </p:sp>
      <p:sp>
        <p:nvSpPr>
          <p:cNvPr id="4" name="Slide Number Placeholder 3">
            <a:extLst>
              <a:ext uri="{FF2B5EF4-FFF2-40B4-BE49-F238E27FC236}">
                <a16:creationId xmlns:a16="http://schemas.microsoft.com/office/drawing/2014/main" id="{3F7BC1FA-489E-4A61-7091-5617D19687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178356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FF38A2-DB62-F9DA-2B31-6CB830F04ABB}"/>
              </a:ext>
            </a:extLst>
          </p:cNvPr>
          <p:cNvSpPr>
            <a:spLocks noGrp="1"/>
          </p:cNvSpPr>
          <p:nvPr>
            <p:ph type="title"/>
          </p:nvPr>
        </p:nvSpPr>
        <p:spPr/>
        <p:txBody>
          <a:bodyPr>
            <a:normAutofit fontScale="90000"/>
          </a:bodyPr>
          <a:lstStyle/>
          <a:p>
            <a:r>
              <a:rPr lang="en-US" dirty="0" err="1"/>
              <a:t>Mô</a:t>
            </a:r>
            <a:r>
              <a:rPr lang="en-US" dirty="0"/>
              <a:t> </a:t>
            </a:r>
            <a:r>
              <a:rPr lang="en-US" dirty="0" err="1"/>
              <a:t>hình</a:t>
            </a:r>
            <a:endParaRPr lang="en-US" dirty="0"/>
          </a:p>
        </p:txBody>
      </p:sp>
      <p:sp>
        <p:nvSpPr>
          <p:cNvPr id="7" name="Text Placeholder 6">
            <a:extLst>
              <a:ext uri="{FF2B5EF4-FFF2-40B4-BE49-F238E27FC236}">
                <a16:creationId xmlns:a16="http://schemas.microsoft.com/office/drawing/2014/main" id="{C08F55FD-79A8-9587-35FF-6BC881A98532}"/>
              </a:ext>
            </a:extLst>
          </p:cNvPr>
          <p:cNvSpPr>
            <a:spLocks noGrp="1"/>
          </p:cNvSpPr>
          <p:nvPr>
            <p:ph type="body" idx="1"/>
          </p:nvPr>
        </p:nvSpPr>
        <p:spPr>
          <a:xfrm>
            <a:off x="310896" y="676656"/>
            <a:ext cx="8521354" cy="1921401"/>
          </a:xfrm>
        </p:spPr>
        <p:txBody>
          <a:bodyPr>
            <a:normAutofit/>
          </a:bodyPr>
          <a:lstStyle/>
          <a:p>
            <a:pPr marL="114300" indent="0">
              <a:buNone/>
            </a:pPr>
            <a:r>
              <a:rPr lang="en-US" dirty="0" err="1" smtClean="0"/>
              <a:t>Mô</a:t>
            </a:r>
            <a:r>
              <a:rPr lang="en-US" dirty="0" smtClean="0"/>
              <a:t> </a:t>
            </a:r>
            <a:r>
              <a:rPr lang="en-US" dirty="0" err="1" smtClean="0"/>
              <a:t>hình</a:t>
            </a:r>
            <a:r>
              <a:rPr lang="en-US" dirty="0" smtClean="0"/>
              <a:t> </a:t>
            </a:r>
            <a:r>
              <a:rPr lang="en-US" dirty="0" err="1" smtClean="0"/>
              <a:t>gồm</a:t>
            </a:r>
            <a:r>
              <a:rPr lang="en-US" dirty="0" smtClean="0"/>
              <a:t> 3 </a:t>
            </a:r>
            <a:r>
              <a:rPr lang="en-US" dirty="0" err="1" smtClean="0"/>
              <a:t>phần</a:t>
            </a:r>
            <a:r>
              <a:rPr lang="en-US" dirty="0" smtClean="0"/>
              <a:t>:</a:t>
            </a:r>
          </a:p>
          <a:p>
            <a:r>
              <a:rPr lang="en-US" dirty="0" smtClean="0"/>
              <a:t>Encoder: </a:t>
            </a:r>
            <a:r>
              <a:rPr lang="en-US" dirty="0" err="1" smtClean="0"/>
              <a:t>nén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endParaRPr lang="en-US" dirty="0" smtClean="0"/>
          </a:p>
          <a:p>
            <a:r>
              <a:rPr lang="en-US" dirty="0" smtClean="0"/>
              <a:t>Bottleneck: vector </a:t>
            </a:r>
            <a:r>
              <a:rPr lang="en-US" dirty="0" err="1" smtClean="0"/>
              <a:t>đặc</a:t>
            </a:r>
            <a:r>
              <a:rPr lang="en-US" dirty="0" smtClean="0"/>
              <a:t> </a:t>
            </a:r>
            <a:r>
              <a:rPr lang="en-US" dirty="0" err="1" smtClean="0"/>
              <a:t>trưng</a:t>
            </a:r>
            <a:r>
              <a:rPr lang="en-US" dirty="0" smtClean="0"/>
              <a:t> </a:t>
            </a:r>
            <a:r>
              <a:rPr lang="en-US" dirty="0" err="1" smtClean="0"/>
              <a:t>sau</a:t>
            </a:r>
            <a:r>
              <a:rPr lang="en-US" dirty="0" smtClean="0"/>
              <a:t> </a:t>
            </a:r>
            <a:r>
              <a:rPr lang="en-US" dirty="0" err="1" smtClean="0"/>
              <a:t>khi</a:t>
            </a:r>
            <a:r>
              <a:rPr lang="en-US" dirty="0" smtClean="0"/>
              <a:t> </a:t>
            </a:r>
            <a:r>
              <a:rPr lang="en-US" dirty="0" err="1" smtClean="0"/>
              <a:t>nén</a:t>
            </a:r>
            <a:r>
              <a:rPr lang="en-US" dirty="0" smtClean="0"/>
              <a:t> (latent vector)</a:t>
            </a:r>
          </a:p>
          <a:p>
            <a:r>
              <a:rPr lang="en-US" dirty="0" smtClean="0"/>
              <a:t>Decoder: </a:t>
            </a:r>
            <a:r>
              <a:rPr lang="en-US" dirty="0" err="1" smtClean="0"/>
              <a:t>tái</a:t>
            </a:r>
            <a:r>
              <a:rPr lang="en-US" dirty="0" smtClean="0"/>
              <a:t> </a:t>
            </a:r>
            <a:r>
              <a:rPr lang="en-US" dirty="0" err="1" smtClean="0"/>
              <a:t>tạo</a:t>
            </a:r>
            <a:r>
              <a:rPr lang="en-US" dirty="0" smtClean="0"/>
              <a:t> </a:t>
            </a:r>
            <a:r>
              <a:rPr lang="en-US" dirty="0" err="1" smtClean="0"/>
              <a:t>ảnh</a:t>
            </a:r>
            <a:r>
              <a:rPr lang="en-US" dirty="0" smtClean="0"/>
              <a:t> </a:t>
            </a:r>
            <a:r>
              <a:rPr lang="en-US" dirty="0" err="1" smtClean="0"/>
              <a:t>đầu</a:t>
            </a:r>
            <a:r>
              <a:rPr lang="en-US" dirty="0" smtClean="0"/>
              <a:t> </a:t>
            </a:r>
            <a:r>
              <a:rPr lang="en-US" dirty="0" err="1" smtClean="0"/>
              <a:t>vào</a:t>
            </a:r>
            <a:endParaRPr lang="en-US" dirty="0" smtClean="0"/>
          </a:p>
          <a:p>
            <a:pPr marL="114300" indent="0">
              <a:buNone/>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và</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bằng</a:t>
            </a:r>
            <a:r>
              <a:rPr lang="en-US" dirty="0" smtClean="0"/>
              <a:t> </a:t>
            </a:r>
            <a:r>
              <a:rPr lang="en-US" dirty="0" err="1" smtClean="0"/>
              <a:t>hàm</a:t>
            </a:r>
            <a:r>
              <a:rPr lang="en-US" dirty="0" smtClean="0"/>
              <a:t> MSE</a:t>
            </a:r>
            <a:endParaRPr lang="en-US" dirty="0"/>
          </a:p>
        </p:txBody>
      </p:sp>
      <p:sp>
        <p:nvSpPr>
          <p:cNvPr id="5" name="Slide Number Placeholder 4">
            <a:extLst>
              <a:ext uri="{FF2B5EF4-FFF2-40B4-BE49-F238E27FC236}">
                <a16:creationId xmlns:a16="http://schemas.microsoft.com/office/drawing/2014/main" id="{43591B73-CE03-69DC-E831-80DACC238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9" name="Picture 8" descr="Diagram&#10;&#10;Description automatically generated">
            <a:extLst>
              <a:ext uri="{FF2B5EF4-FFF2-40B4-BE49-F238E27FC236}">
                <a16:creationId xmlns:a16="http://schemas.microsoft.com/office/drawing/2014/main" id="{AC4E2980-1F48-C2BD-233C-B8E4AB122C76}"/>
              </a:ext>
            </a:extLst>
          </p:cNvPr>
          <p:cNvPicPr>
            <a:picLocks noChangeAspect="1"/>
          </p:cNvPicPr>
          <p:nvPr/>
        </p:nvPicPr>
        <p:blipFill>
          <a:blip r:embed="rId3"/>
          <a:stretch>
            <a:fillRect/>
          </a:stretch>
        </p:blipFill>
        <p:spPr>
          <a:xfrm>
            <a:off x="2065316" y="2446274"/>
            <a:ext cx="5360104" cy="2497178"/>
          </a:xfrm>
          <a:prstGeom prst="rect">
            <a:avLst/>
          </a:prstGeom>
        </p:spPr>
      </p:pic>
    </p:spTree>
    <p:extLst>
      <p:ext uri="{BB962C8B-B14F-4D97-AF65-F5344CB8AC3E}">
        <p14:creationId xmlns:p14="http://schemas.microsoft.com/office/powerpoint/2010/main" val="2094541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bottleneck</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p:cNvPicPr>
            <a:picLocks noChangeAspect="1"/>
          </p:cNvPicPr>
          <p:nvPr/>
        </p:nvPicPr>
        <p:blipFill>
          <a:blip r:embed="rId2"/>
          <a:stretch>
            <a:fillRect/>
          </a:stretch>
        </p:blipFill>
        <p:spPr>
          <a:xfrm>
            <a:off x="640835" y="1409700"/>
            <a:ext cx="7831615" cy="2871787"/>
          </a:xfrm>
          <a:prstGeom prst="rect">
            <a:avLst/>
          </a:prstGeom>
        </p:spPr>
      </p:pic>
    </p:spTree>
    <p:extLst>
      <p:ext uri="{BB962C8B-B14F-4D97-AF65-F5344CB8AC3E}">
        <p14:creationId xmlns:p14="http://schemas.microsoft.com/office/powerpoint/2010/main" val="2819260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5: </a:t>
            </a:r>
            <a:r>
              <a:rPr lang="en-US" dirty="0"/>
              <a:t>VAE</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404497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Latent vector </a:t>
            </a:r>
            <a:r>
              <a:rPr lang="en-US" dirty="0" err="1" smtClean="0"/>
              <a:t>trong</a:t>
            </a:r>
            <a:r>
              <a:rPr lang="en-US" dirty="0" smtClean="0"/>
              <a:t> Auto Encoder</a:t>
            </a:r>
            <a:endParaRPr lang="en-US" dirty="0"/>
          </a:p>
        </p:txBody>
      </p:sp>
      <p:sp>
        <p:nvSpPr>
          <p:cNvPr id="3" name="Text Placeholder 2"/>
          <p:cNvSpPr>
            <a:spLocks noGrp="1"/>
          </p:cNvSpPr>
          <p:nvPr>
            <p:ph type="body" idx="1"/>
          </p:nvPr>
        </p:nvSpPr>
        <p:spPr/>
        <p:txBody>
          <a:bodyPr/>
          <a:lstStyle/>
          <a:p>
            <a:r>
              <a:rPr lang="en-US" dirty="0" smtClean="0"/>
              <a:t>Latent vector </a:t>
            </a:r>
            <a:r>
              <a:rPr lang="en-US" dirty="0" err="1" smtClean="0"/>
              <a:t>gồm</a:t>
            </a:r>
            <a:r>
              <a:rPr lang="en-US" dirty="0" smtClean="0"/>
              <a:t> </a:t>
            </a:r>
            <a:r>
              <a:rPr lang="en-US" dirty="0" err="1" smtClean="0"/>
              <a:t>những</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cố</a:t>
            </a:r>
            <a:r>
              <a:rPr lang="en-US" dirty="0" smtClean="0"/>
              <a:t> </a:t>
            </a:r>
            <a:r>
              <a:rPr lang="en-US" dirty="0" err="1" smtClean="0"/>
              <a:t>định</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từ</a:t>
            </a:r>
            <a:r>
              <a:rPr lang="en-US" dirty="0" smtClean="0"/>
              <a:t> </a:t>
            </a:r>
            <a:r>
              <a:rPr lang="en-US" dirty="0" err="1" smtClean="0"/>
              <a:t>dữ</a:t>
            </a:r>
            <a:r>
              <a:rPr lang="en-US" dirty="0" smtClean="0"/>
              <a:t> </a:t>
            </a:r>
            <a:r>
              <a:rPr lang="en-US" dirty="0" err="1" smtClean="0"/>
              <a:t>liệu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1026" name="Picture 2" descr="Screen-Shot-2018-03-16-at-10.24.11-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196" y="1418043"/>
            <a:ext cx="7380504" cy="322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463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Latent vector </a:t>
            </a:r>
            <a:r>
              <a:rPr lang="en-US" dirty="0" err="1" smtClean="0"/>
              <a:t>trong</a:t>
            </a:r>
            <a:r>
              <a:rPr lang="en-US" dirty="0" smtClean="0"/>
              <a:t> </a:t>
            </a:r>
            <a:r>
              <a:rPr lang="en-US" dirty="0" err="1" smtClean="0"/>
              <a:t>Variational</a:t>
            </a:r>
            <a:r>
              <a:rPr lang="en-US" dirty="0" smtClean="0"/>
              <a:t> </a:t>
            </a:r>
            <a:r>
              <a:rPr lang="en-US" dirty="0" err="1" smtClean="0"/>
              <a:t>AutoEncoder</a:t>
            </a:r>
            <a:endParaRPr lang="en-US" dirty="0"/>
          </a:p>
        </p:txBody>
      </p:sp>
      <p:sp>
        <p:nvSpPr>
          <p:cNvPr id="3" name="Text Placeholder 2"/>
          <p:cNvSpPr>
            <a:spLocks noGrp="1"/>
          </p:cNvSpPr>
          <p:nvPr>
            <p:ph type="body" idx="1"/>
          </p:nvPr>
        </p:nvSpPr>
        <p:spPr/>
        <p:txBody>
          <a:bodyPr/>
          <a:lstStyle/>
          <a:p>
            <a:r>
              <a:rPr lang="en-US" dirty="0" smtClean="0"/>
              <a:t>Latent vector </a:t>
            </a:r>
            <a:r>
              <a:rPr lang="en-US" dirty="0" err="1" smtClean="0"/>
              <a:t>cũng</a:t>
            </a:r>
            <a:r>
              <a:rPr lang="en-US" dirty="0" smtClean="0"/>
              <a:t> </a:t>
            </a:r>
            <a:r>
              <a:rPr lang="en-US" dirty="0" err="1" smtClean="0"/>
              <a:t>có</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diễn</a:t>
            </a:r>
            <a:r>
              <a:rPr lang="en-US" dirty="0" smtClean="0"/>
              <a:t> </a:t>
            </a:r>
            <a:r>
              <a:rPr lang="en-US" dirty="0" err="1" smtClean="0"/>
              <a:t>tả</a:t>
            </a:r>
            <a:r>
              <a:rPr lang="en-US" dirty="0" smtClean="0"/>
              <a:t> </a:t>
            </a:r>
            <a:r>
              <a:rPr lang="en-US" dirty="0" err="1" smtClean="0"/>
              <a:t>bằng</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với</a:t>
            </a:r>
            <a:r>
              <a:rPr lang="en-US" dirty="0" smtClean="0"/>
              <a:t> </a:t>
            </a:r>
            <a:r>
              <a:rPr lang="en-US" dirty="0" err="1" smtClean="0"/>
              <a:t>mỗi</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được</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một</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thay</a:t>
            </a:r>
            <a:r>
              <a:rPr lang="en-US" dirty="0" smtClean="0"/>
              <a:t> </a:t>
            </a:r>
            <a:r>
              <a:rPr lang="en-US" dirty="0" err="1" smtClean="0"/>
              <a:t>vì</a:t>
            </a:r>
            <a:r>
              <a:rPr lang="en-US" dirty="0" smtClean="0"/>
              <a:t> </a:t>
            </a:r>
            <a:r>
              <a:rPr lang="en-US" dirty="0" err="1" smtClean="0"/>
              <a:t>một</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cụ</a:t>
            </a:r>
            <a:r>
              <a:rPr lang="en-US" dirty="0" smtClean="0"/>
              <a:t> </a:t>
            </a:r>
            <a:r>
              <a:rPr lang="en-US" dirty="0" err="1" smtClean="0"/>
              <a:t>thể</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2050" name="Picture 2" descr="Screen-Shot-2018-06-20-at-2.46.16-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737" y="1564695"/>
            <a:ext cx="6067425" cy="314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098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Latent vector </a:t>
            </a:r>
            <a:r>
              <a:rPr lang="en-US" dirty="0" err="1"/>
              <a:t>trong</a:t>
            </a:r>
            <a:r>
              <a:rPr lang="en-US" dirty="0"/>
              <a:t> </a:t>
            </a:r>
            <a:r>
              <a:rPr lang="en-US" dirty="0" err="1"/>
              <a:t>Variational</a:t>
            </a:r>
            <a:r>
              <a:rPr lang="en-US" dirty="0"/>
              <a:t> </a:t>
            </a:r>
            <a:r>
              <a:rPr lang="en-US" dirty="0" err="1"/>
              <a:t>AutoEncoder</a:t>
            </a:r>
            <a:endParaRPr lang="en-US" dirty="0"/>
          </a:p>
        </p:txBody>
      </p:sp>
      <p:sp>
        <p:nvSpPr>
          <p:cNvPr id="3" name="Text Placeholder 2"/>
          <p:cNvSpPr>
            <a:spLocks noGrp="1"/>
          </p:cNvSpPr>
          <p:nvPr>
            <p:ph type="body" idx="1"/>
          </p:nvPr>
        </p:nvSpPr>
        <p:spPr/>
        <p:txBody>
          <a:bodyPr/>
          <a:lstStyle/>
          <a:p>
            <a:r>
              <a:rPr lang="en-US" dirty="0" err="1" smtClean="0"/>
              <a:t>Mỗi</a:t>
            </a:r>
            <a:r>
              <a:rPr lang="en-US" dirty="0" smtClean="0"/>
              <a:t> latent vector </a:t>
            </a:r>
            <a:r>
              <a:rPr lang="en-US" dirty="0" err="1" smtClean="0"/>
              <a:t>ứng</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được</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bởi</a:t>
            </a:r>
            <a:r>
              <a:rPr lang="en-US" dirty="0" smtClean="0"/>
              <a:t> </a:t>
            </a:r>
            <a:r>
              <a:rPr lang="en-US" dirty="0" err="1" smtClean="0"/>
              <a:t>một</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sinh</a:t>
            </a:r>
            <a:r>
              <a:rPr lang="en-US" dirty="0" smtClean="0"/>
              <a:t> </a:t>
            </a:r>
            <a:r>
              <a:rPr lang="en-US" dirty="0" err="1" smtClean="0"/>
              <a:t>ảnh</a:t>
            </a:r>
            <a:r>
              <a:rPr lang="en-US" dirty="0" smtClean="0"/>
              <a:t> </a:t>
            </a:r>
            <a:r>
              <a:rPr lang="en-US" dirty="0" err="1" smtClean="0"/>
              <a:t>sẽ</a:t>
            </a:r>
            <a:r>
              <a:rPr lang="en-US" dirty="0" smtClean="0"/>
              <a:t> </a:t>
            </a:r>
            <a:r>
              <a:rPr lang="en-US" dirty="0" err="1" smtClean="0"/>
              <a:t>lẫy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này</a:t>
            </a:r>
            <a:r>
              <a:rPr lang="en-US" dirty="0" smtClean="0"/>
              <a:t> </a:t>
            </a:r>
            <a:r>
              <a:rPr lang="en-US" dirty="0" err="1" smtClean="0"/>
              <a:t>và</a:t>
            </a:r>
            <a:r>
              <a:rPr lang="en-US" dirty="0" smtClean="0"/>
              <a:t> </a:t>
            </a:r>
            <a:r>
              <a:rPr lang="en-US" dirty="0" err="1" smtClean="0"/>
              <a:t>tạo</a:t>
            </a:r>
            <a:r>
              <a:rPr lang="en-US" dirty="0" smtClean="0"/>
              <a:t> </a:t>
            </a:r>
            <a:r>
              <a:rPr lang="en-US" dirty="0" err="1" smtClean="0"/>
              <a:t>ra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như</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3074" name="Picture 2" descr="Screen-Shot-2018-06-20-at-2.47.56-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966" y="1764357"/>
            <a:ext cx="6249345" cy="309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8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Động</a:t>
            </a:r>
            <a:r>
              <a:rPr lang="en-US" dirty="0" smtClean="0"/>
              <a:t> </a:t>
            </a:r>
            <a:r>
              <a:rPr lang="en-US" dirty="0" err="1" smtClean="0"/>
              <a:t>cơ</a:t>
            </a:r>
            <a:r>
              <a:rPr lang="en-US" dirty="0" smtClean="0"/>
              <a:t> </a:t>
            </a:r>
            <a:r>
              <a:rPr lang="en-US" dirty="0" err="1" smtClean="0"/>
              <a:t>phát</a:t>
            </a:r>
            <a:r>
              <a:rPr lang="en-US" dirty="0" smtClean="0"/>
              <a:t> </a:t>
            </a:r>
            <a:r>
              <a:rPr lang="en-US" dirty="0" err="1" smtClean="0"/>
              <a:t>triển</a:t>
            </a:r>
            <a:r>
              <a:rPr lang="en-US" dirty="0" smtClean="0"/>
              <a:t> VAE</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Giả </a:t>
                </a:r>
                <a:r>
                  <a:rPr lang="en-US" dirty="0" err="1" smtClean="0"/>
                  <a:t>sử</a:t>
                </a:r>
                <a:r>
                  <a:rPr lang="en-US" dirty="0" smtClean="0"/>
                  <a:t> </a:t>
                </a:r>
                <a:r>
                  <a:rPr lang="en-US" dirty="0" err="1" smtClean="0"/>
                  <a:t>có</a:t>
                </a:r>
                <a:r>
                  <a:rPr lang="en-US" dirty="0" smtClean="0"/>
                  <a:t> </a:t>
                </a:r>
                <a:r>
                  <a:rPr lang="en-US" dirty="0" err="1" smtClean="0"/>
                  <a:t>một</a:t>
                </a:r>
                <a:r>
                  <a:rPr lang="en-US" dirty="0" smtClean="0"/>
                  <a:t> </a:t>
                </a:r>
                <a:r>
                  <a:rPr lang="en-US" dirty="0" err="1" smtClean="0"/>
                  <a:t>biến</a:t>
                </a:r>
                <a:r>
                  <a:rPr lang="en-US" dirty="0" smtClean="0"/>
                  <a:t> z </a:t>
                </a:r>
                <a:r>
                  <a:rPr lang="en-US" dirty="0" err="1" smtClean="0"/>
                  <a:t>được</a:t>
                </a:r>
                <a:r>
                  <a:rPr lang="en-US" dirty="0" smtClean="0"/>
                  <a:t> dung </a:t>
                </a:r>
                <a:r>
                  <a:rPr lang="en-US" dirty="0" err="1" smtClean="0"/>
                  <a:t>để</a:t>
                </a:r>
                <a:r>
                  <a:rPr lang="en-US" dirty="0" smtClean="0"/>
                  <a:t> </a:t>
                </a:r>
                <a:r>
                  <a:rPr lang="en-US" dirty="0" err="1" smtClean="0"/>
                  <a:t>sinh</a:t>
                </a:r>
                <a:r>
                  <a:rPr lang="en-US" dirty="0" smtClean="0"/>
                  <a:t> </a:t>
                </a:r>
                <a:r>
                  <a:rPr lang="en-US" dirty="0" err="1" smtClean="0"/>
                  <a:t>ra</a:t>
                </a:r>
                <a:r>
                  <a:rPr lang="en-US" dirty="0" smtClean="0"/>
                  <a:t> </a:t>
                </a:r>
                <a:r>
                  <a:rPr lang="en-US" dirty="0" err="1" smtClean="0"/>
                  <a:t>một</a:t>
                </a:r>
                <a:r>
                  <a:rPr lang="en-US" dirty="0" smtClean="0"/>
                  <a:t> </a:t>
                </a:r>
                <a:r>
                  <a:rPr lang="en-US" dirty="0" err="1" smtClean="0"/>
                  <a:t>dữ</a:t>
                </a:r>
                <a:r>
                  <a:rPr lang="en-US" dirty="0" smtClean="0"/>
                  <a:t> </a:t>
                </a:r>
                <a:r>
                  <a:rPr lang="en-US" dirty="0" err="1" smtClean="0"/>
                  <a:t>liệu</a:t>
                </a:r>
                <a:r>
                  <a:rPr lang="en-US" dirty="0" smtClean="0"/>
                  <a:t> x (</a:t>
                </a:r>
                <a:r>
                  <a:rPr lang="en-US" dirty="0" err="1" smtClean="0"/>
                  <a:t>quá</a:t>
                </a:r>
                <a:r>
                  <a:rPr lang="en-US" dirty="0" smtClean="0"/>
                  <a:t> </a:t>
                </a:r>
                <a:r>
                  <a:rPr lang="en-US" dirty="0" err="1" smtClean="0"/>
                  <a:t>trình</a:t>
                </a:r>
                <a:r>
                  <a:rPr lang="en-US" dirty="0" smtClean="0"/>
                  <a:t> </a:t>
                </a:r>
                <a:r>
                  <a:rPr lang="en-US" dirty="0" err="1" smtClean="0"/>
                  <a:t>sinh</a:t>
                </a:r>
                <a:r>
                  <a:rPr lang="en-US" dirty="0" smtClean="0"/>
                  <a:t>)</a:t>
                </a:r>
              </a:p>
              <a:p>
                <a:endParaRPr lang="en-US" dirty="0"/>
              </a:p>
              <a:p>
                <a:r>
                  <a:rPr lang="en-US" dirty="0" smtClean="0"/>
                  <a:t>Ta </a:t>
                </a:r>
                <a:r>
                  <a:rPr lang="en-US" dirty="0" err="1" smtClean="0"/>
                  <a:t>chỉ</a:t>
                </a:r>
                <a:r>
                  <a:rPr lang="en-US" dirty="0" smtClean="0"/>
                  <a:t> </a:t>
                </a:r>
                <a:r>
                  <a:rPr lang="en-US" dirty="0" err="1" smtClean="0"/>
                  <a:t>có</a:t>
                </a:r>
                <a:r>
                  <a:rPr lang="en-US" dirty="0" smtClean="0"/>
                  <a:t> </a:t>
                </a:r>
                <a:r>
                  <a:rPr lang="en-US" dirty="0" err="1" smtClean="0"/>
                  <a:t>thể</a:t>
                </a:r>
                <a:r>
                  <a:rPr lang="en-US" dirty="0" smtClean="0"/>
                  <a:t> </a:t>
                </a:r>
                <a:r>
                  <a:rPr lang="en-US" dirty="0" err="1" smtClean="0"/>
                  <a:t>nhìn</a:t>
                </a:r>
                <a:r>
                  <a:rPr lang="en-US" dirty="0" smtClean="0"/>
                  <a:t> </a:t>
                </a:r>
                <a:r>
                  <a:rPr lang="en-US" dirty="0" err="1" smtClean="0"/>
                  <a:t>thấy</a:t>
                </a:r>
                <a:r>
                  <a:rPr lang="en-US" dirty="0" smtClean="0"/>
                  <a:t> x, </a:t>
                </a:r>
                <a:r>
                  <a:rPr lang="en-US" dirty="0" err="1" smtClean="0"/>
                  <a:t>quan</a:t>
                </a:r>
                <a:r>
                  <a:rPr lang="en-US" dirty="0" smtClean="0"/>
                  <a:t> </a:t>
                </a:r>
                <a:r>
                  <a:rPr lang="en-US" dirty="0" err="1" smtClean="0"/>
                  <a:t>hệ</a:t>
                </a:r>
                <a:r>
                  <a:rPr lang="en-US" dirty="0" smtClean="0"/>
                  <a:t> </a:t>
                </a:r>
                <a:r>
                  <a:rPr lang="en-US" dirty="0" err="1" smtClean="0"/>
                  <a:t>của</a:t>
                </a:r>
                <a:r>
                  <a:rPr lang="en-US" dirty="0" smtClean="0"/>
                  <a:t> 2 </a:t>
                </a:r>
                <a:r>
                  <a:rPr lang="en-US" dirty="0" err="1" smtClean="0"/>
                  <a:t>biến</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thể</a:t>
                </a:r>
                <a:r>
                  <a:rPr lang="en-US" dirty="0" smtClean="0"/>
                  <a:t> </a:t>
                </a:r>
                <a:r>
                  <a:rPr lang="en-US" dirty="0" err="1" smtClean="0"/>
                  <a:t>hiện</a:t>
                </a:r>
                <a:r>
                  <a:rPr lang="en-US" dirty="0" smtClean="0"/>
                  <a:t> </a:t>
                </a:r>
                <a:r>
                  <a:rPr lang="en-US" dirty="0" err="1" smtClean="0"/>
                  <a:t>bởi</a:t>
                </a:r>
                <a:r>
                  <a:rPr lang="en-US" dirty="0" smtClean="0"/>
                  <a:t> </a:t>
                </a:r>
                <a:r>
                  <a:rPr lang="en-US" dirty="0" err="1" smtClean="0"/>
                  <a:t>công</a:t>
                </a:r>
                <a:r>
                  <a:rPr lang="en-US" dirty="0" smtClean="0"/>
                  <a:t> </a:t>
                </a:r>
                <a:r>
                  <a:rPr lang="en-US" dirty="0" err="1" smtClean="0"/>
                  <a:t>thức</a:t>
                </a:r>
                <a:r>
                  <a:rPr lang="en-US" dirty="0" smtClean="0"/>
                  <a:t> Bayes: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𝑧</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endParaRPr lang="en-US" dirty="0" smtClean="0"/>
              </a:p>
              <a:p>
                <a:r>
                  <a:rPr lang="en-US" dirty="0" err="1" smtClean="0"/>
                  <a:t>Nhưng</a:t>
                </a:r>
                <a:r>
                  <a:rPr lang="en-US" dirty="0" smtClean="0"/>
                  <a:t> </a:t>
                </a:r>
                <a:r>
                  <a:rPr lang="en-US" dirty="0" err="1" smtClean="0"/>
                  <a:t>tính</a:t>
                </a:r>
                <a:r>
                  <a:rPr lang="en-US" dirty="0" smtClean="0"/>
                  <a:t> p(x) </a:t>
                </a:r>
                <a:r>
                  <a:rPr lang="en-US" dirty="0" err="1" smtClean="0"/>
                  <a:t>rất</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này</a:t>
                </a:r>
                <a:r>
                  <a:rPr lang="en-US" dirty="0" smtClean="0"/>
                  <a:t> </a:t>
                </a:r>
                <a:r>
                  <a:rPr lang="en-US" dirty="0" err="1" smtClean="0"/>
                  <a:t>thường</a:t>
                </a:r>
                <a:r>
                  <a:rPr lang="en-US" dirty="0" smtClean="0"/>
                  <a:t> </a:t>
                </a:r>
                <a:r>
                  <a:rPr lang="en-US" dirty="0" err="1" smtClean="0"/>
                  <a:t>là</a:t>
                </a:r>
                <a:r>
                  <a:rPr lang="en-US" dirty="0" smtClean="0"/>
                  <a:t> </a:t>
                </a:r>
                <a:r>
                  <a:rPr lang="en-US" i="1" dirty="0" smtClean="0"/>
                  <a:t>intractable</a:t>
                </a:r>
                <a:r>
                  <a:rPr lang="en-US" dirty="0" smtClean="0"/>
                  <a:t>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801663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Động</a:t>
            </a:r>
            <a:r>
              <a:rPr lang="en-US" dirty="0"/>
              <a:t> </a:t>
            </a:r>
            <a:r>
              <a:rPr lang="en-US" dirty="0" err="1"/>
              <a:t>cơ</a:t>
            </a:r>
            <a:r>
              <a:rPr lang="en-US" dirty="0"/>
              <a:t> </a:t>
            </a:r>
            <a:r>
              <a:rPr lang="en-US" dirty="0" err="1"/>
              <a:t>phát</a:t>
            </a:r>
            <a:r>
              <a:rPr lang="en-US" dirty="0"/>
              <a:t> </a:t>
            </a:r>
            <a:r>
              <a:rPr lang="en-US" dirty="0" err="1"/>
              <a:t>triển</a:t>
            </a:r>
            <a:r>
              <a:rPr lang="en-US" dirty="0"/>
              <a:t> VAE</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Cách </a:t>
                </a:r>
                <a:r>
                  <a:rPr lang="en-US" dirty="0" err="1" smtClean="0"/>
                  <a:t>giải</a:t>
                </a:r>
                <a:r>
                  <a:rPr lang="en-US" dirty="0" smtClean="0"/>
                  <a:t> </a:t>
                </a:r>
                <a:r>
                  <a:rPr lang="en-US" dirty="0" err="1" smtClean="0"/>
                  <a:t>quyết</a:t>
                </a:r>
                <a:r>
                  <a:rPr lang="en-US" dirty="0" smtClean="0"/>
                  <a:t>:</a:t>
                </a:r>
              </a:p>
              <a:p>
                <a:pPr lvl="1"/>
                <a:r>
                  <a:rPr lang="en-US" dirty="0" err="1" smtClean="0"/>
                  <a:t>Tìm</a:t>
                </a:r>
                <a:r>
                  <a:rPr lang="en-US" dirty="0" smtClean="0"/>
                  <a:t> </a:t>
                </a:r>
                <a:r>
                  <a:rPr lang="en-US" dirty="0" err="1" smtClean="0"/>
                  <a:t>một</a:t>
                </a:r>
                <a:r>
                  <a:rPr lang="en-US" dirty="0" smtClean="0"/>
                  <a:t> </a:t>
                </a:r>
                <a:r>
                  <a:rPr lang="en-US" dirty="0" err="1" smtClean="0"/>
                  <a:t>phân</a:t>
                </a:r>
                <a:r>
                  <a:rPr lang="en-US" dirty="0" smtClean="0"/>
                  <a:t> </a:t>
                </a:r>
                <a:r>
                  <a:rPr lang="en-US" dirty="0" err="1" smtClean="0"/>
                  <a:t>phối</a:t>
                </a:r>
                <a:r>
                  <a:rPr lang="en-US" dirty="0" smtClean="0"/>
                  <a:t> q(</a:t>
                </a:r>
                <a:r>
                  <a:rPr lang="en-US" dirty="0" err="1" smtClean="0"/>
                  <a:t>z|x</a:t>
                </a:r>
                <a:r>
                  <a:rPr lang="en-US" dirty="0" smtClean="0"/>
                  <a:t>) </a:t>
                </a:r>
                <a:r>
                  <a:rPr lang="en-US" dirty="0" err="1" smtClean="0"/>
                  <a:t>gần</a:t>
                </a:r>
                <a:r>
                  <a:rPr lang="en-US" dirty="0" smtClean="0"/>
                  <a:t> </a:t>
                </a:r>
                <a:r>
                  <a:rPr lang="en-US" dirty="0" err="1" smtClean="0"/>
                  <a:t>giống</a:t>
                </a:r>
                <a:r>
                  <a:rPr lang="en-US" dirty="0" smtClean="0"/>
                  <a:t> </a:t>
                </a:r>
                <a:r>
                  <a:rPr lang="en-US" dirty="0" err="1" smtClean="0"/>
                  <a:t>với</a:t>
                </a:r>
                <a:r>
                  <a:rPr lang="en-US" dirty="0" smtClean="0"/>
                  <a:t> </a:t>
                </a:r>
                <a:r>
                  <a:rPr lang="en-US" dirty="0" err="1" smtClean="0"/>
                  <a:t>phân</a:t>
                </a:r>
                <a:r>
                  <a:rPr lang="en-US" dirty="0" smtClean="0"/>
                  <a:t> </a:t>
                </a:r>
                <a:r>
                  <a:rPr lang="en-US" dirty="0" err="1" smtClean="0"/>
                  <a:t>phối</a:t>
                </a:r>
                <a:r>
                  <a:rPr lang="en-US" dirty="0" smtClean="0"/>
                  <a:t> p(</a:t>
                </a:r>
                <a:r>
                  <a:rPr lang="en-US" dirty="0" err="1" smtClean="0"/>
                  <a:t>z|x</a:t>
                </a:r>
                <a:r>
                  <a:rPr lang="en-US" dirty="0" smtClean="0"/>
                  <a:t>), </a:t>
                </a:r>
                <a:r>
                  <a:rPr lang="en-US" dirty="0" err="1" smtClean="0"/>
                  <a:t>mà</a:t>
                </a:r>
                <a:r>
                  <a:rPr lang="en-US" dirty="0" smtClean="0"/>
                  <a:t> ta </a:t>
                </a:r>
                <a:r>
                  <a:rPr lang="en-US" dirty="0" err="1" smtClean="0"/>
                  <a:t>biết</a:t>
                </a:r>
                <a:r>
                  <a:rPr lang="en-US" dirty="0" smtClean="0"/>
                  <a:t> </a:t>
                </a:r>
                <a:r>
                  <a:rPr lang="en-US" dirty="0" err="1" smtClean="0"/>
                  <a:t>rõ</a:t>
                </a:r>
                <a:r>
                  <a:rPr lang="en-US" dirty="0" smtClean="0"/>
                  <a:t> </a:t>
                </a:r>
                <a:r>
                  <a:rPr lang="en-US" dirty="0" err="1" smtClean="0"/>
                  <a:t>về</a:t>
                </a:r>
                <a:r>
                  <a:rPr lang="en-US" dirty="0" smtClean="0"/>
                  <a:t> </a:t>
                </a:r>
                <a:r>
                  <a:rPr lang="en-US" dirty="0" err="1" smtClean="0"/>
                  <a:t>tham</a:t>
                </a:r>
                <a:r>
                  <a:rPr lang="en-US" dirty="0" smtClean="0"/>
                  <a:t> </a:t>
                </a:r>
                <a:r>
                  <a:rPr lang="en-US" dirty="0" err="1" smtClean="0"/>
                  <a:t>số</a:t>
                </a:r>
                <a:r>
                  <a:rPr lang="en-US" dirty="0" smtClean="0"/>
                  <a:t> </a:t>
                </a:r>
                <a:r>
                  <a:rPr lang="en-US" dirty="0" err="1" smtClean="0"/>
                  <a:t>của</a:t>
                </a:r>
                <a:r>
                  <a:rPr lang="en-US" dirty="0" smtClean="0"/>
                  <a:t> </a:t>
                </a:r>
                <a:r>
                  <a:rPr lang="en-US" dirty="0" err="1" smtClean="0"/>
                  <a:t>phân</a:t>
                </a:r>
                <a:r>
                  <a:rPr lang="en-US" dirty="0" smtClean="0"/>
                  <a:t> </a:t>
                </a:r>
                <a:r>
                  <a:rPr lang="en-US" dirty="0" err="1" smtClean="0"/>
                  <a:t>phối</a:t>
                </a:r>
                <a:r>
                  <a:rPr lang="en-US" dirty="0" smtClean="0"/>
                  <a:t> q(</a:t>
                </a:r>
                <a:r>
                  <a:rPr lang="en-US" dirty="0" err="1" smtClean="0"/>
                  <a:t>z|x</a:t>
                </a:r>
                <a:r>
                  <a:rPr lang="en-US" dirty="0" smtClean="0"/>
                  <a:t>)</a:t>
                </a:r>
              </a:p>
              <a:p>
                <a:pPr lvl="1"/>
                <a:r>
                  <a:rPr lang="en-US" dirty="0" smtClean="0"/>
                  <a:t>KL divergence </a:t>
                </a:r>
                <a:r>
                  <a:rPr lang="en-US" dirty="0" err="1" smtClean="0"/>
                  <a:t>là</a:t>
                </a:r>
                <a:r>
                  <a:rPr lang="en-US" dirty="0" smtClean="0"/>
                  <a:t> </a:t>
                </a:r>
                <a:r>
                  <a:rPr lang="en-US" dirty="0" err="1" smtClean="0"/>
                  <a:t>một</a:t>
                </a:r>
                <a:r>
                  <a:rPr lang="en-US" dirty="0" smtClean="0"/>
                  <a:t> </a:t>
                </a:r>
                <a:r>
                  <a:rPr lang="en-US" dirty="0" err="1" smtClean="0"/>
                  <a:t>thước</a:t>
                </a:r>
                <a:r>
                  <a:rPr lang="en-US" dirty="0" smtClean="0"/>
                  <a:t> </a:t>
                </a:r>
                <a:r>
                  <a:rPr lang="en-US" dirty="0" err="1" smtClean="0"/>
                  <a:t>đo</a:t>
                </a:r>
                <a:r>
                  <a:rPr lang="en-US" dirty="0" smtClean="0"/>
                  <a:t> </a:t>
                </a:r>
                <a:r>
                  <a:rPr lang="en-US" dirty="0" err="1" smtClean="0"/>
                  <a:t>sự</a:t>
                </a:r>
                <a:r>
                  <a:rPr lang="en-US" dirty="0" smtClean="0"/>
                  <a:t> </a:t>
                </a:r>
                <a:r>
                  <a:rPr lang="en-US" dirty="0" err="1" smtClean="0"/>
                  <a:t>khác</a:t>
                </a:r>
                <a:r>
                  <a:rPr lang="en-US" dirty="0" smtClean="0"/>
                  <a:t> </a:t>
                </a:r>
                <a:r>
                  <a:rPr lang="en-US" dirty="0" err="1" smtClean="0"/>
                  <a:t>biệt</a:t>
                </a:r>
                <a:r>
                  <a:rPr lang="en-US" dirty="0" smtClean="0"/>
                  <a:t> </a:t>
                </a:r>
                <a:r>
                  <a:rPr lang="en-US" dirty="0" err="1" smtClean="0"/>
                  <a:t>giữa</a:t>
                </a:r>
                <a:r>
                  <a:rPr lang="en-US" dirty="0" smtClean="0"/>
                  <a:t> 2 </a:t>
                </a:r>
                <a:r>
                  <a:rPr lang="en-US" dirty="0" err="1" smtClean="0"/>
                  <a:t>phân</a:t>
                </a:r>
                <a:r>
                  <a:rPr lang="en-US" dirty="0" smtClean="0"/>
                  <a:t> </a:t>
                </a:r>
                <a:r>
                  <a:rPr lang="en-US" dirty="0" err="1" smtClean="0"/>
                  <a:t>phối</a:t>
                </a:r>
                <a:r>
                  <a:rPr lang="en-US" dirty="0"/>
                  <a:t> </a:t>
                </a:r>
                <a:r>
                  <a:rPr lang="en-US" dirty="0" smtClean="0">
                    <a:sym typeface="Wingdings" panose="05000000000000000000" pitchFamily="2" charset="2"/>
                  </a:rPr>
                  <a:t> tìm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i="1">
                            <a:latin typeface="Cambria Math" panose="02040503050406030204" pitchFamily="18" charset="0"/>
                          </a:rPr>
                          <m:t>𝐾𝐿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nor/>
                          </m:rPr>
                          <a:rPr lang="en-US" dirty="0"/>
                          <m:t> </m:t>
                        </m:r>
                      </m:e>
                    </m:func>
                  </m:oMath>
                </a14:m>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4098" name="Picture 2" descr="Screen-Shot-2018-03-17-at-11.31.15-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775" y="2327423"/>
            <a:ext cx="5411825" cy="219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81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latin typeface="-apple-system"/>
              </a:rPr>
              <a:t>Kullback</a:t>
            </a:r>
            <a:r>
              <a:rPr lang="en-US" dirty="0">
                <a:latin typeface="-apple-system"/>
              </a:rPr>
              <a:t>–</a:t>
            </a:r>
            <a:r>
              <a:rPr lang="en-US" dirty="0" err="1">
                <a:latin typeface="-apple-system"/>
              </a:rPr>
              <a:t>Leibler</a:t>
            </a:r>
            <a:r>
              <a:rPr lang="en-US" dirty="0">
                <a:latin typeface="-apple-system"/>
              </a:rPr>
              <a:t> Divergence</a:t>
            </a:r>
            <a:endParaRPr lang="en-US" dirty="0"/>
          </a:p>
        </p:txBody>
      </p:sp>
      <p:sp>
        <p:nvSpPr>
          <p:cNvPr id="3" name="Text Placeholder 2"/>
          <p:cNvSpPr>
            <a:spLocks noGrp="1"/>
          </p:cNvSpPr>
          <p:nvPr>
            <p:ph type="body" idx="1"/>
          </p:nvPr>
        </p:nvSpPr>
        <p:spPr/>
        <p:txBody>
          <a:bodyPr/>
          <a:lstStyle/>
          <a:p>
            <a:r>
              <a:rPr lang="en-US" dirty="0" err="1" smtClean="0"/>
              <a:t>Công</a:t>
            </a:r>
            <a:r>
              <a:rPr lang="en-US" dirty="0" smtClean="0"/>
              <a:t> </a:t>
            </a:r>
            <a:r>
              <a:rPr lang="en-US" dirty="0" err="1" smtClean="0"/>
              <a:t>thức</a:t>
            </a:r>
            <a:r>
              <a:rPr lang="en-US" dirty="0" smtClean="0"/>
              <a:t> </a:t>
            </a:r>
            <a:r>
              <a:rPr lang="en-US" dirty="0" err="1" smtClean="0"/>
              <a:t>đảo</a:t>
            </a:r>
            <a:r>
              <a:rPr lang="en-US" dirty="0" smtClean="0"/>
              <a:t> </a:t>
            </a:r>
            <a:r>
              <a:rPr lang="en-US" dirty="0" err="1" smtClean="0"/>
              <a:t>ngược</a:t>
            </a:r>
            <a:r>
              <a:rPr lang="en-US" dirty="0" smtClean="0"/>
              <a:t> KL </a:t>
            </a:r>
            <a:r>
              <a:rPr lang="en-US" dirty="0" err="1" smtClean="0"/>
              <a:t>ép</a:t>
            </a:r>
            <a:r>
              <a:rPr lang="en-US" dirty="0" smtClean="0"/>
              <a:t> </a:t>
            </a:r>
            <a:r>
              <a:rPr lang="en-US" dirty="0" err="1" smtClean="0"/>
              <a:t>phân</a:t>
            </a:r>
            <a:r>
              <a:rPr lang="en-US" dirty="0" smtClean="0"/>
              <a:t> </a:t>
            </a:r>
            <a:r>
              <a:rPr lang="en-US" dirty="0" err="1" smtClean="0"/>
              <a:t>phối</a:t>
            </a:r>
            <a:r>
              <a:rPr lang="en-US" dirty="0" smtClean="0"/>
              <a:t> Q </a:t>
            </a:r>
            <a:r>
              <a:rPr lang="en-US" dirty="0" err="1" smtClean="0"/>
              <a:t>và</a:t>
            </a:r>
            <a:r>
              <a:rPr lang="en-US" dirty="0" smtClean="0"/>
              <a:t> P </a:t>
            </a:r>
            <a:r>
              <a:rPr lang="en-US" dirty="0" err="1" smtClean="0"/>
              <a:t>lại</a:t>
            </a:r>
            <a:r>
              <a:rPr lang="en-US" dirty="0" smtClean="0"/>
              <a:t> </a:t>
            </a:r>
            <a:r>
              <a:rPr lang="en-US" dirty="0" err="1" smtClean="0"/>
              <a:t>gần</a:t>
            </a:r>
            <a:r>
              <a:rPr lang="en-US" dirty="0" smtClean="0"/>
              <a:t> </a:t>
            </a:r>
            <a:r>
              <a:rPr lang="en-US" dirty="0" err="1" smtClean="0"/>
              <a:t>nhau</a:t>
            </a:r>
            <a:r>
              <a:rPr lang="en-US" dirty="0" smtClean="0"/>
              <a:t> </a:t>
            </a:r>
            <a:r>
              <a:rPr lang="en-US" dirty="0" err="1" smtClean="0"/>
              <a:t>hơn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2050" name="Picture 2" descr="https://lilianweng.github.io/posts/2018-08-12-vae/forward_vs_reversed_K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74" y="1260595"/>
            <a:ext cx="7897044" cy="349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545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7F7D-6073-4F01-C966-E177F7100157}"/>
              </a:ext>
            </a:extLst>
          </p:cNvPr>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4CE1E36-7125-6400-790B-768C8F0FC5C5}"/>
                  </a:ext>
                </a:extLst>
              </p:cNvPr>
              <p:cNvSpPr>
                <a:spLocks noGrp="1"/>
              </p:cNvSpPr>
              <p:nvPr>
                <p:ph type="body" idx="1"/>
              </p:nvPr>
            </p:nvSpPr>
            <p:spPr/>
            <p:txBody>
              <a:bodyPr/>
              <a:lstStyle/>
              <a:p>
                <a:r>
                  <a:rPr lang="en-US" dirty="0" smtClean="0"/>
                  <a:t>Gồm 2 </a:t>
                </a:r>
                <a:r>
                  <a:rPr lang="en-US" dirty="0" err="1" smtClean="0"/>
                  <a:t>phần</a:t>
                </a:r>
                <a:r>
                  <a:rPr lang="en-US" dirty="0" smtClean="0"/>
                  <a:t>:</a:t>
                </a:r>
              </a:p>
              <a:p>
                <a:pPr lvl="1"/>
                <a:r>
                  <a:rPr lang="en-US" dirty="0" smtClean="0"/>
                  <a:t>So </a:t>
                </a:r>
                <a:r>
                  <a:rPr lang="en-US" dirty="0" err="1" smtClean="0"/>
                  <a:t>sánh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endParaRPr lang="en-US" dirty="0" smtClean="0"/>
              </a:p>
              <a:p>
                <a:pPr lvl="1"/>
                <a:r>
                  <a:rPr lang="en-US" dirty="0" err="1" smtClean="0"/>
                  <a:t>Ép</a:t>
                </a:r>
                <a:r>
                  <a:rPr lang="en-US" dirty="0" smtClean="0"/>
                  <a:t> </a:t>
                </a:r>
                <a:r>
                  <a:rPr lang="en-US" dirty="0" err="1" smtClean="0"/>
                  <a:t>phân</a:t>
                </a:r>
                <a:r>
                  <a:rPr lang="en-US" dirty="0" smtClean="0"/>
                  <a:t> </a:t>
                </a:r>
                <a:r>
                  <a:rPr lang="en-US" dirty="0" err="1" smtClean="0"/>
                  <a:t>phối</a:t>
                </a:r>
                <a:r>
                  <a:rPr lang="en-US" dirty="0" smtClean="0"/>
                  <a:t> p(z) </a:t>
                </a:r>
                <a:r>
                  <a:rPr lang="en-US" dirty="0" err="1" smtClean="0"/>
                  <a:t>và</a:t>
                </a:r>
                <a:r>
                  <a:rPr lang="en-US" dirty="0" smtClean="0"/>
                  <a:t> q(</a:t>
                </a:r>
                <a:r>
                  <a:rPr lang="en-US" dirty="0" err="1" smtClean="0"/>
                  <a:t>z|x</a:t>
                </a:r>
                <a:r>
                  <a:rPr lang="en-US" dirty="0" smtClean="0"/>
                  <a:t>) </a:t>
                </a:r>
                <a:r>
                  <a:rPr lang="en-US" dirty="0" err="1" smtClean="0"/>
                  <a:t>gần</a:t>
                </a:r>
                <a:r>
                  <a:rPr lang="en-US" dirty="0" smtClean="0"/>
                  <a:t> </a:t>
                </a:r>
                <a:r>
                  <a:rPr lang="en-US" dirty="0" err="1" smtClean="0"/>
                  <a:t>nhau</a:t>
                </a:r>
                <a:endParaRPr lang="en-US" dirty="0" smtClean="0"/>
              </a:p>
              <a:p>
                <a:pPr lvl="1"/>
                <a:endParaRPr lang="en-US" dirty="0"/>
              </a:p>
              <a:p>
                <a:pPr marL="584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𝐾𝐿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nary>
                    </m:oMath>
                  </m:oMathPara>
                </a14:m>
                <a:endParaRPr lang="en-US" dirty="0"/>
              </a:p>
              <a:p>
                <a:endParaRPr lang="en-US" dirty="0" smtClean="0"/>
              </a:p>
              <a:p>
                <a:r>
                  <a:rPr lang="en-US" dirty="0" err="1" smtClean="0"/>
                  <a:t>Với</a:t>
                </a:r>
                <a:r>
                  <a:rPr lang="en-US" dirty="0" smtClean="0"/>
                  <a:t> j </a:t>
                </a:r>
                <a:r>
                  <a:rPr lang="en-US" dirty="0" err="1" smtClean="0"/>
                  <a:t>là</a:t>
                </a:r>
                <a:r>
                  <a:rPr lang="en-US" dirty="0" smtClean="0"/>
                  <a:t> </a:t>
                </a:r>
                <a:r>
                  <a:rPr lang="en-US" dirty="0" err="1" smtClean="0"/>
                  <a:t>chiều</a:t>
                </a:r>
                <a:r>
                  <a:rPr lang="en-US" dirty="0" smtClean="0"/>
                  <a:t> </a:t>
                </a:r>
                <a:r>
                  <a:rPr lang="en-US" dirty="0" err="1" smtClean="0"/>
                  <a:t>của</a:t>
                </a:r>
                <a:r>
                  <a:rPr lang="en-US" dirty="0" smtClean="0"/>
                  <a:t> vector latent, p(z) </a:t>
                </a:r>
                <a:r>
                  <a:rPr lang="en-US" dirty="0" err="1" smtClean="0"/>
                  <a:t>là</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định</a:t>
                </a:r>
                <a:r>
                  <a:rPr lang="en-US" dirty="0" smtClean="0"/>
                  <a:t> </a:t>
                </a:r>
                <a:r>
                  <a:rPr lang="en-US" dirty="0" err="1" smtClean="0"/>
                  <a:t>trước</a:t>
                </a:r>
                <a:r>
                  <a:rPr lang="en-US" dirty="0" smtClean="0"/>
                  <a:t> (prior), </a:t>
                </a:r>
                <a:r>
                  <a:rPr lang="en-US" dirty="0" err="1" smtClean="0"/>
                  <a:t>và</a:t>
                </a:r>
                <a:r>
                  <a:rPr lang="en-US" dirty="0" smtClean="0"/>
                  <a:t> q(</a:t>
                </a:r>
                <a:r>
                  <a:rPr lang="en-US" dirty="0" err="1" smtClean="0"/>
                  <a:t>z|x</a:t>
                </a:r>
                <a:r>
                  <a:rPr lang="en-US" dirty="0" smtClean="0"/>
                  <a:t>) </a:t>
                </a:r>
                <a:r>
                  <a:rPr lang="en-US" dirty="0" err="1" smtClean="0"/>
                  <a:t>là</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cần</a:t>
                </a:r>
                <a:r>
                  <a:rPr lang="en-US" dirty="0" smtClean="0"/>
                  <a:t> </a:t>
                </a:r>
                <a:r>
                  <a:rPr lang="en-US" dirty="0" err="1" smtClean="0"/>
                  <a:t>tìm</a:t>
                </a:r>
                <a:endParaRPr lang="en-US" dirty="0" smtClean="0"/>
              </a:p>
              <a:p>
                <a:endParaRPr lang="en-US" dirty="0"/>
              </a:p>
              <a:p>
                <a:endParaRPr lang="en-US" dirty="0"/>
              </a:p>
            </p:txBody>
          </p:sp>
        </mc:Choice>
        <mc:Fallback xmlns="">
          <p:sp>
            <p:nvSpPr>
              <p:cNvPr id="3" name="Text Placeholder 2">
                <a:extLst>
                  <a:ext uri="{FF2B5EF4-FFF2-40B4-BE49-F238E27FC236}">
                    <a16:creationId xmlns:a16="http://schemas.microsoft.com/office/drawing/2014/main" id="{D4CE1E36-7125-6400-790B-768C8F0FC5C5}"/>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8DC8DC-71CA-D640-DA61-BD8576E585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79045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creen-Shot-2018-03-18-at-4.39.41-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21" y="1968807"/>
            <a:ext cx="4012848" cy="17520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b="0" dirty="0" err="1"/>
              <a:t>R</a:t>
            </a:r>
            <a:r>
              <a:rPr lang="en-US" b="0" dirty="0" err="1" smtClean="0"/>
              <a:t>eparameterization</a:t>
            </a:r>
            <a:r>
              <a:rPr lang="en-US" b="0" dirty="0" smtClean="0"/>
              <a:t> </a:t>
            </a:r>
            <a:r>
              <a:rPr lang="en-US" b="0" dirty="0"/>
              <a:t>trick</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654873" cy="4019330"/>
              </a:xfrm>
            </p:spPr>
            <p:txBody>
              <a:bodyPr>
                <a:normAutofit/>
              </a:bodyPr>
              <a:lstStyle/>
              <a:p>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ta </a:t>
                </a:r>
                <a:r>
                  <a:rPr lang="en-US" dirty="0" err="1" smtClean="0"/>
                  <a:t>cần</a:t>
                </a:r>
                <a:r>
                  <a:rPr lang="en-US" dirty="0" smtClean="0"/>
                  <a:t> </a:t>
                </a:r>
                <a:r>
                  <a:rPr lang="en-US" dirty="0" err="1" smtClean="0"/>
                  <a:t>các</a:t>
                </a:r>
                <a:r>
                  <a:rPr lang="en-US" dirty="0" smtClean="0"/>
                  <a:t> </a:t>
                </a:r>
                <a:r>
                  <a:rPr lang="en-US" dirty="0" err="1" smtClean="0"/>
                  <a:t>tham</a:t>
                </a:r>
                <a:r>
                  <a:rPr lang="en-US" dirty="0" smtClean="0"/>
                  <a:t> </a:t>
                </a:r>
                <a:r>
                  <a:rPr lang="en-US" dirty="0" err="1" smtClean="0"/>
                  <a:t>số</a:t>
                </a:r>
                <a:r>
                  <a:rPr lang="en-US" dirty="0" smtClean="0"/>
                  <a:t> </a:t>
                </a:r>
                <a:r>
                  <a:rPr lang="en-US" dirty="0" err="1" smtClean="0"/>
                  <a:t>có</a:t>
                </a:r>
                <a:r>
                  <a:rPr lang="en-US" dirty="0" smtClean="0"/>
                  <a:t> </a:t>
                </a:r>
                <a:r>
                  <a:rPr lang="en-US" dirty="0" err="1" smtClean="0"/>
                  <a:t>mối</a:t>
                </a:r>
                <a:r>
                  <a:rPr lang="en-US" dirty="0" smtClean="0"/>
                  <a:t> </a:t>
                </a:r>
                <a:r>
                  <a:rPr lang="en-US" dirty="0" err="1" smtClean="0"/>
                  <a:t>quan</a:t>
                </a:r>
                <a:r>
                  <a:rPr lang="en-US" dirty="0" smtClean="0"/>
                  <a:t> </a:t>
                </a:r>
                <a:r>
                  <a:rPr lang="en-US" dirty="0" err="1" smtClean="0"/>
                  <a:t>hệ</a:t>
                </a:r>
                <a:r>
                  <a:rPr lang="en-US" dirty="0" smtClean="0"/>
                  <a:t> </a:t>
                </a:r>
                <a:r>
                  <a:rPr lang="en-US" dirty="0" err="1" smtClean="0"/>
                  <a:t>với</a:t>
                </a:r>
                <a:r>
                  <a:rPr lang="en-US" dirty="0" smtClean="0"/>
                  <a:t> </a:t>
                </a:r>
                <a:r>
                  <a:rPr lang="en-US" dirty="0" err="1" smtClean="0"/>
                  <a:t>nhau</a:t>
                </a:r>
                <a:r>
                  <a:rPr lang="en-US" dirty="0" smtClean="0"/>
                  <a:t> </a:t>
                </a:r>
                <a:r>
                  <a:rPr lang="en-US" dirty="0" err="1" smtClean="0"/>
                  <a:t>để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a:t>
                </a:r>
                <a:r>
                  <a:rPr lang="en-US" dirty="0" err="1" smtClean="0"/>
                  <a:t>Tuy</a:t>
                </a:r>
                <a:r>
                  <a:rPr lang="en-US" dirty="0" smtClean="0"/>
                  <a:t> </a:t>
                </a:r>
                <a:r>
                  <a:rPr lang="en-US" dirty="0" err="1" smtClean="0"/>
                  <a:t>nhiên</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cho</a:t>
                </a:r>
                <a:r>
                  <a:rPr lang="en-US" dirty="0" smtClean="0"/>
                  <a:t> </a:t>
                </a:r>
                <a:r>
                  <a:rPr lang="en-US" dirty="0" err="1" smtClean="0"/>
                  <a:t>việc</a:t>
                </a:r>
                <a:r>
                  <a:rPr lang="en-US" dirty="0" smtClean="0"/>
                  <a:t> </a:t>
                </a:r>
                <a:r>
                  <a:rPr lang="en-US" dirty="0" err="1" smtClean="0"/>
                  <a:t>lấy</a:t>
                </a:r>
                <a:r>
                  <a:rPr lang="en-US" dirty="0" smtClean="0"/>
                  <a:t> </a:t>
                </a:r>
                <a:r>
                  <a:rPr lang="en-US" dirty="0" err="1" smtClean="0"/>
                  <a:t>mẫu</a:t>
                </a:r>
                <a:r>
                  <a:rPr lang="en-US" dirty="0" smtClean="0"/>
                  <a:t>.</a:t>
                </a:r>
              </a:p>
              <a:p>
                <a:r>
                  <a:rPr lang="en-US" dirty="0" err="1" smtClean="0"/>
                  <a:t>Reparameterization</a:t>
                </a:r>
                <a:r>
                  <a:rPr lang="en-US" dirty="0" smtClean="0"/>
                  <a:t> trick </a:t>
                </a:r>
                <a:r>
                  <a:rPr lang="en-US" dirty="0" err="1" smtClean="0"/>
                  <a:t>được</a:t>
                </a:r>
                <a:r>
                  <a:rPr lang="en-US" dirty="0" smtClean="0"/>
                  <a:t> </a:t>
                </a:r>
                <a:r>
                  <a:rPr lang="en-US" dirty="0" err="1" smtClean="0"/>
                  <a:t>áp</a:t>
                </a:r>
                <a:r>
                  <a:rPr lang="en-US" dirty="0" smtClean="0"/>
                  <a:t> </a:t>
                </a:r>
                <a:r>
                  <a:rPr lang="en-US" dirty="0" err="1" smtClean="0"/>
                  <a:t>dụng</a:t>
                </a:r>
                <a:r>
                  <a:rPr lang="en-US" dirty="0" smtClean="0"/>
                  <a:t>:</a:t>
                </a:r>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err="1" smtClean="0"/>
                  <a:t>Một</a:t>
                </a:r>
                <a:r>
                  <a:rPr lang="en-US" dirty="0" smtClean="0"/>
                  <a:t> </a:t>
                </a:r>
                <a:r>
                  <a:rPr lang="en-US" dirty="0" err="1" smtClean="0"/>
                  <a:t>sự</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cho</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oMath>
                </a14:m>
                <a:r>
                  <a:rPr lang="en-US" dirty="0" smtClean="0"/>
                  <a:t> </a:t>
                </a:r>
                <a:r>
                  <a:rPr lang="en-US" dirty="0" err="1" smtClean="0"/>
                  <a:t>là</a:t>
                </a:r>
                <a:r>
                  <a:rPr lang="en-US" dirty="0" smtClean="0"/>
                  <a:t> </a:t>
                </a:r>
                <a:r>
                  <a:rPr lang="en-US" dirty="0" err="1" smtClean="0"/>
                  <a:t>hàm</a:t>
                </a:r>
                <a:r>
                  <a:rPr lang="en-US" dirty="0" smtClean="0"/>
                  <a:t> Gaussian (multivariate </a:t>
                </a:r>
                <a:r>
                  <a:rPr lang="en-US" dirty="0" err="1" smtClean="0"/>
                  <a:t>gaussian</a:t>
                </a:r>
                <a:r>
                  <a:rPr lang="en-US" dirty="0" smtClean="0"/>
                  <a:t>):</a:t>
                </a:r>
                <a:endParaRPr lang="en-US" i="1" dirty="0">
                  <a:latin typeface="Cambria Math" panose="02040503050406030204" pitchFamily="18" charset="0"/>
                </a:endParaRPr>
              </a:p>
              <a:p>
                <a:pPr marL="114300" indent="0" algn="ctr">
                  <a:buNone/>
                </a:pP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m:rPr>
                        <m:nor/>
                      </m:rPr>
                      <a:rPr lang="el-GR" dirty="0"/>
                      <m:t>Θ</m:t>
                    </m:r>
                    <m:r>
                      <m:rPr>
                        <m:sty m:val="p"/>
                      </m:rPr>
                      <a:rPr lang="el-GR" i="1" dirty="0" smtClean="0">
                        <a:latin typeface="Cambria Math" panose="02040503050406030204" pitchFamily="18" charset="0"/>
                        <a:ea typeface="Cambria Math" panose="02040503050406030204" pitchFamily="18" charset="0"/>
                      </a:rPr>
                      <m:t>ϵ</m:t>
                    </m:r>
                  </m:oMath>
                </a14:m>
                <a:r>
                  <a:rPr lang="en-US" dirty="0" smtClean="0"/>
                  <a:t> với </a:t>
                </a:r>
                <a14:m>
                  <m:oMath xmlns:m="http://schemas.openxmlformats.org/officeDocument/2006/math">
                    <m:r>
                      <m:rPr>
                        <m:sty m:val="p"/>
                      </m:rPr>
                      <a:rPr lang="el-GR" i="1" dirty="0">
                        <a:latin typeface="Cambria Math" panose="02040503050406030204" pitchFamily="18" charset="0"/>
                        <a:ea typeface="Cambria Math" panose="02040503050406030204" pitchFamily="18" charset="0"/>
                      </a:rPr>
                      <m:t>ϵ</m:t>
                    </m:r>
                    <m:r>
                      <a:rPr lang="el-GR" i="1" dirty="0" smtClean="0">
                        <a:latin typeface="Cambria Math" panose="02040503050406030204" pitchFamily="18" charset="0"/>
                        <a:ea typeface="Cambria Math" panose="02040503050406030204" pitchFamily="18" charset="0"/>
                      </a:rPr>
                      <m:t>~ℵ</m:t>
                    </m:r>
                    <m:r>
                      <a:rPr lang="en-US" b="0" i="1" dirty="0" smtClean="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𝐼</m:t>
                    </m:r>
                    <m:r>
                      <a:rPr lang="en-US" b="0" i="1" dirty="0" smtClean="0">
                        <a:latin typeface="Cambria Math" panose="02040503050406030204" pitchFamily="18" charset="0"/>
                        <a:ea typeface="Cambria Math" panose="02040503050406030204" pitchFamily="18" charset="0"/>
                      </a:rPr>
                      <m:t>)</m:t>
                    </m:r>
                  </m:oMath>
                </a14:m>
                <a:endParaRPr lang="en-US" dirty="0"/>
              </a:p>
              <a:p>
                <a:pPr marL="114300" indent="0" algn="ctr">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654873" cy="4019330"/>
              </a:xfrm>
              <a:blipFill>
                <a:blip r:embed="rId3"/>
                <a:stretch>
                  <a:fillRect b="-152"/>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5122" name="Picture 2" descr="Screen-Shot-2018-03-18-at-4.36.34-P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650" y="2044894"/>
            <a:ext cx="4569004" cy="17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985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VAE</a:t>
            </a:r>
            <a:endParaRPr lang="en-US" dirty="0"/>
          </a:p>
        </p:txBody>
      </p:sp>
      <p:sp>
        <p:nvSpPr>
          <p:cNvPr id="3" name="Text Placeholder 2"/>
          <p:cNvSpPr>
            <a:spLocks noGrp="1"/>
          </p:cNvSpPr>
          <p:nvPr>
            <p:ph type="body" idx="1"/>
          </p:nvPr>
        </p:nvSpPr>
        <p:spPr/>
        <p:txBody>
          <a:bodyPr/>
          <a:lstStyle/>
          <a:p>
            <a:r>
              <a:rPr lang="en-US" dirty="0" err="1" smtClean="0"/>
              <a:t>Gồm</a:t>
            </a:r>
            <a:r>
              <a:rPr lang="en-US" dirty="0" smtClean="0"/>
              <a:t> 2 </a:t>
            </a:r>
            <a:r>
              <a:rPr lang="en-US" dirty="0" err="1" smtClean="0"/>
              <a:t>phần</a:t>
            </a:r>
            <a:r>
              <a:rPr lang="en-US" dirty="0" smtClean="0"/>
              <a:t>:</a:t>
            </a:r>
          </a:p>
          <a:p>
            <a:pPr lvl="1"/>
            <a:r>
              <a:rPr lang="en-US" dirty="0" smtClean="0"/>
              <a:t>Encoder: </a:t>
            </a:r>
            <a:r>
              <a:rPr lang="en-US" dirty="0" err="1" smtClean="0"/>
              <a:t>chuyển</a:t>
            </a:r>
            <a:r>
              <a:rPr lang="en-US" dirty="0" smtClean="0"/>
              <a:t> </a:t>
            </a:r>
            <a:r>
              <a:rPr lang="en-US" dirty="0" err="1" smtClean="0"/>
              <a:t>đổi</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đa</a:t>
            </a:r>
            <a:r>
              <a:rPr lang="en-US" dirty="0" smtClean="0"/>
              <a:t> </a:t>
            </a:r>
            <a:r>
              <a:rPr lang="en-US" dirty="0" err="1" smtClean="0"/>
              <a:t>chiều</a:t>
            </a:r>
            <a:r>
              <a:rPr lang="en-US" dirty="0" smtClean="0"/>
              <a:t> </a:t>
            </a:r>
            <a:r>
              <a:rPr lang="en-US" dirty="0" err="1" smtClean="0"/>
              <a:t>thành</a:t>
            </a:r>
            <a:r>
              <a:rPr lang="en-US" dirty="0" smtClean="0"/>
              <a:t> vector latent </a:t>
            </a:r>
            <a:r>
              <a:rPr lang="en-US" dirty="0" err="1" smtClean="0"/>
              <a:t>ít</a:t>
            </a:r>
            <a:r>
              <a:rPr lang="en-US" dirty="0" smtClean="0"/>
              <a:t> </a:t>
            </a:r>
            <a:r>
              <a:rPr lang="en-US" dirty="0" err="1" smtClean="0"/>
              <a:t>chiều</a:t>
            </a:r>
            <a:r>
              <a:rPr lang="en-US" dirty="0" smtClean="0"/>
              <a:t>	</a:t>
            </a:r>
          </a:p>
          <a:p>
            <a:pPr lvl="1"/>
            <a:r>
              <a:rPr lang="en-US" dirty="0" smtClean="0"/>
              <a:t>Decoder: </a:t>
            </a:r>
            <a:r>
              <a:rPr lang="en-US" dirty="0" err="1" smtClean="0"/>
              <a:t>chuyển</a:t>
            </a:r>
            <a:r>
              <a:rPr lang="en-US" dirty="0" smtClean="0"/>
              <a:t> </a:t>
            </a:r>
            <a:r>
              <a:rPr lang="en-US" dirty="0" err="1" smtClean="0"/>
              <a:t>đổi</a:t>
            </a:r>
            <a:r>
              <a:rPr lang="en-US" dirty="0" smtClean="0"/>
              <a:t> vector </a:t>
            </a:r>
            <a:r>
              <a:rPr lang="en-US" dirty="0" err="1" smtClean="0"/>
              <a:t>ít</a:t>
            </a:r>
            <a:r>
              <a:rPr lang="en-US" dirty="0" smtClean="0"/>
              <a:t> </a:t>
            </a:r>
            <a:r>
              <a:rPr lang="en-US" dirty="0" err="1" smtClean="0"/>
              <a:t>chiều</a:t>
            </a:r>
            <a:r>
              <a:rPr lang="en-US" dirty="0" smtClean="0"/>
              <a:t> </a:t>
            </a:r>
            <a:r>
              <a:rPr lang="en-US" dirty="0" err="1" smtClean="0"/>
              <a:t>thành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đa</a:t>
            </a:r>
            <a:r>
              <a:rPr lang="en-US" dirty="0" smtClean="0"/>
              <a:t> </a:t>
            </a:r>
            <a:r>
              <a:rPr lang="en-US" dirty="0" err="1" smtClean="0"/>
              <a:t>chiều</a:t>
            </a:r>
            <a:endParaRPr lang="en-US" dirty="0" smtClean="0"/>
          </a:p>
          <a:p>
            <a:pPr lvl="1"/>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5" name="Picture 2">
            <a:extLst>
              <a:ext uri="{FF2B5EF4-FFF2-40B4-BE49-F238E27FC236}">
                <a16:creationId xmlns:a16="http://schemas.microsoft.com/office/drawing/2014/main" id="{E4356ACD-7EF2-C19E-F45E-4A81E5A87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302" y="1687222"/>
            <a:ext cx="6980576" cy="323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739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5: </a:t>
            </a:r>
            <a:r>
              <a:rPr lang="en-US" dirty="0" err="1" smtClean="0"/>
              <a:t>Mô</a:t>
            </a:r>
            <a:r>
              <a:rPr lang="en-US" dirty="0" smtClean="0"/>
              <a:t> </a:t>
            </a:r>
            <a:r>
              <a:rPr lang="en-US" dirty="0" err="1" smtClean="0"/>
              <a:t>hình</a:t>
            </a:r>
            <a:r>
              <a:rPr lang="en-US" dirty="0" smtClean="0"/>
              <a:t> Diffusion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41478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diffusion</a:t>
            </a:r>
            <a:endParaRPr lang="en-US" dirty="0"/>
          </a:p>
        </p:txBody>
      </p:sp>
      <p:sp>
        <p:nvSpPr>
          <p:cNvPr id="3" name="Text Placeholder 2"/>
          <p:cNvSpPr>
            <a:spLocks noGrp="1"/>
          </p:cNvSpPr>
          <p:nvPr>
            <p:ph type="body" idx="1"/>
          </p:nvPr>
        </p:nvSpPr>
        <p:spPr/>
        <p:txBody>
          <a:bodyPr/>
          <a:lstStyle/>
          <a:p>
            <a:r>
              <a:rPr lang="en-US" dirty="0" err="1" smtClean="0"/>
              <a:t>Chuyển</a:t>
            </a:r>
            <a:r>
              <a:rPr lang="en-US" dirty="0" smtClean="0"/>
              <a:t> </a:t>
            </a:r>
            <a:r>
              <a:rPr lang="en-US" dirty="0" err="1" smtClean="0"/>
              <a:t>đổi</a:t>
            </a:r>
            <a:r>
              <a:rPr lang="en-US" dirty="0" smtClean="0"/>
              <a:t> </a:t>
            </a:r>
            <a:r>
              <a:rPr lang="en-US" dirty="0" err="1" smtClean="0"/>
              <a:t>từng</a:t>
            </a:r>
            <a:r>
              <a:rPr lang="en-US" dirty="0" smtClean="0"/>
              <a:t> </a:t>
            </a:r>
            <a:r>
              <a:rPr lang="en-US" dirty="0" err="1" smtClean="0"/>
              <a:t>bước</a:t>
            </a:r>
            <a:r>
              <a:rPr lang="en-US" dirty="0" smtClean="0"/>
              <a:t> </a:t>
            </a:r>
            <a:r>
              <a:rPr lang="en-US" dirty="0" err="1" smtClean="0"/>
              <a:t>bằng</a:t>
            </a:r>
            <a:r>
              <a:rPr lang="en-US" dirty="0" smtClean="0"/>
              <a:t> </a:t>
            </a:r>
            <a:r>
              <a:rPr lang="en-US" dirty="0" err="1" smtClean="0"/>
              <a:t>cách</a:t>
            </a:r>
            <a:r>
              <a:rPr lang="en-US" dirty="0" smtClean="0"/>
              <a:t> them </a:t>
            </a:r>
            <a:r>
              <a:rPr lang="en-US" dirty="0" err="1" smtClean="0"/>
              <a:t>nhiễu</a:t>
            </a:r>
            <a:r>
              <a:rPr lang="en-US" dirty="0" smtClean="0"/>
              <a:t> </a:t>
            </a:r>
            <a:r>
              <a:rPr lang="en-US" dirty="0" err="1" smtClean="0"/>
              <a:t>vào</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a:t>
            </a:r>
            <a:r>
              <a:rPr lang="en-US" dirty="0" smtClean="0"/>
              <a:t> </a:t>
            </a:r>
            <a:r>
              <a:rPr lang="en-US" dirty="0" err="1" smtClean="0"/>
              <a:t>học</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ngược</a:t>
            </a:r>
            <a:r>
              <a:rPr lang="en-US" dirty="0" smtClean="0"/>
              <a:t> </a:t>
            </a:r>
            <a:r>
              <a:rPr lang="en-US" dirty="0" err="1" smtClean="0"/>
              <a:t>lại</a:t>
            </a:r>
            <a:r>
              <a:rPr lang="en-US" dirty="0" smtClean="0"/>
              <a:t> </a:t>
            </a:r>
            <a:r>
              <a:rPr lang="en-US" dirty="0" err="1" smtClean="0"/>
              <a:t>để</a:t>
            </a:r>
            <a:r>
              <a:rPr lang="en-US" dirty="0" smtClean="0"/>
              <a:t> </a:t>
            </a:r>
            <a:r>
              <a:rPr lang="en-US" dirty="0" err="1" smtClean="0"/>
              <a:t>từ</a:t>
            </a:r>
            <a:r>
              <a:rPr lang="en-US" dirty="0" smtClean="0"/>
              <a:t> </a:t>
            </a:r>
            <a:r>
              <a:rPr lang="en-US" dirty="0" err="1" smtClean="0"/>
              <a:t>nhiễu</a:t>
            </a:r>
            <a:r>
              <a:rPr lang="en-US" dirty="0" smtClean="0"/>
              <a:t> </a:t>
            </a:r>
            <a:r>
              <a:rPr lang="en-US" dirty="0" err="1" smtClean="0"/>
              <a:t>sinh</a:t>
            </a:r>
            <a:r>
              <a:rPr lang="en-US" dirty="0" smtClean="0"/>
              <a:t> </a:t>
            </a:r>
            <a:r>
              <a:rPr lang="en-US" dirty="0" err="1" smtClean="0"/>
              <a:t>ra</a:t>
            </a:r>
            <a:r>
              <a:rPr lang="en-US" dirty="0" smtClean="0"/>
              <a:t> </a:t>
            </a:r>
            <a:r>
              <a:rPr lang="en-US" dirty="0" err="1" smtClean="0"/>
              <a:t>dữ</a:t>
            </a:r>
            <a:r>
              <a:rPr lang="en-US" dirty="0" smtClean="0"/>
              <a:t> </a:t>
            </a:r>
            <a:r>
              <a:rPr lang="en-US" dirty="0" err="1" smtClean="0"/>
              <a:t>liệu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1026" name="Picture 2" descr="https://lilianweng.github.io/posts/2021-07-11-diffusion-models/generative-over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t="74509"/>
          <a:stretch/>
        </p:blipFill>
        <p:spPr bwMode="auto">
          <a:xfrm>
            <a:off x="1171768" y="2076450"/>
            <a:ext cx="6916987"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107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diffusion</a:t>
            </a:r>
            <a:endParaRPr lang="en-US" dirty="0"/>
          </a:p>
        </p:txBody>
      </p:sp>
      <p:sp>
        <p:nvSpPr>
          <p:cNvPr id="3" name="Text Placeholder 2"/>
          <p:cNvSpPr>
            <a:spLocks noGrp="1"/>
          </p:cNvSpPr>
          <p:nvPr>
            <p:ph type="body" idx="1"/>
          </p:nvPr>
        </p:nvSpPr>
        <p:spPr/>
        <p:txBody>
          <a:bodyPr/>
          <a:lstStyle/>
          <a:p>
            <a:r>
              <a:rPr lang="en-US" dirty="0" err="1" smtClean="0"/>
              <a:t>Gồm</a:t>
            </a:r>
            <a:r>
              <a:rPr lang="en-US" dirty="0" smtClean="0"/>
              <a:t> 2 </a:t>
            </a:r>
            <a:r>
              <a:rPr lang="en-US" dirty="0" err="1" smtClean="0"/>
              <a:t>quá</a:t>
            </a:r>
            <a:r>
              <a:rPr lang="en-US" dirty="0" smtClean="0"/>
              <a:t> </a:t>
            </a:r>
            <a:r>
              <a:rPr lang="en-US" dirty="0" err="1" smtClean="0"/>
              <a:t>trình</a:t>
            </a:r>
            <a:r>
              <a:rPr lang="en-US" dirty="0" smtClean="0"/>
              <a:t>:</a:t>
            </a:r>
          </a:p>
          <a:p>
            <a:pPr lvl="1"/>
            <a:r>
              <a:rPr lang="en-US" dirty="0" smtClean="0"/>
              <a:t>Lan </a:t>
            </a:r>
            <a:r>
              <a:rPr lang="en-US" dirty="0" err="1" smtClean="0"/>
              <a:t>truyền</a:t>
            </a:r>
            <a:r>
              <a:rPr lang="en-US" dirty="0" smtClean="0"/>
              <a:t> </a:t>
            </a:r>
            <a:r>
              <a:rPr lang="en-US" dirty="0" err="1" smtClean="0"/>
              <a:t>thuận</a:t>
            </a:r>
            <a:r>
              <a:rPr lang="en-US" dirty="0" smtClean="0"/>
              <a:t>: them </a:t>
            </a:r>
            <a:r>
              <a:rPr lang="en-US" dirty="0" err="1" smtClean="0"/>
              <a:t>nhiễu</a:t>
            </a:r>
            <a:r>
              <a:rPr lang="en-US" dirty="0" smtClean="0"/>
              <a:t> </a:t>
            </a:r>
            <a:r>
              <a:rPr lang="en-US" dirty="0" err="1" smtClean="0"/>
              <a:t>vào</a:t>
            </a:r>
            <a:r>
              <a:rPr lang="en-US" dirty="0" smtClean="0"/>
              <a:t> </a:t>
            </a:r>
            <a:r>
              <a:rPr lang="en-US" dirty="0" err="1" smtClean="0"/>
              <a:t>dữ</a:t>
            </a:r>
            <a:r>
              <a:rPr lang="en-US" dirty="0" smtClean="0"/>
              <a:t> </a:t>
            </a:r>
            <a:r>
              <a:rPr lang="en-US" dirty="0" err="1" smtClean="0"/>
              <a:t>liệu</a:t>
            </a:r>
            <a:endParaRPr lang="en-US" dirty="0" smtClean="0"/>
          </a:p>
          <a:p>
            <a:pPr lvl="1"/>
            <a:r>
              <a:rPr lang="en-US" dirty="0" smtClean="0"/>
              <a:t>Lan </a:t>
            </a:r>
            <a:r>
              <a:rPr lang="en-US" dirty="0" err="1" smtClean="0"/>
              <a:t>truyền</a:t>
            </a:r>
            <a:r>
              <a:rPr lang="en-US" dirty="0" smtClean="0"/>
              <a:t> </a:t>
            </a:r>
            <a:r>
              <a:rPr lang="en-US" dirty="0" err="1" smtClean="0"/>
              <a:t>ngược</a:t>
            </a:r>
            <a:r>
              <a:rPr lang="en-US" dirty="0" smtClean="0"/>
              <a:t>: </a:t>
            </a:r>
            <a:r>
              <a:rPr lang="en-US" dirty="0" err="1" smtClean="0"/>
              <a:t>tách</a:t>
            </a:r>
            <a:r>
              <a:rPr lang="en-US" dirty="0" smtClean="0"/>
              <a:t> </a:t>
            </a:r>
            <a:r>
              <a:rPr lang="en-US" dirty="0" err="1" smtClean="0"/>
              <a:t>nhiễu</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5" name="Picture 4"/>
          <p:cNvPicPr>
            <a:picLocks noChangeAspect="1"/>
          </p:cNvPicPr>
          <p:nvPr/>
        </p:nvPicPr>
        <p:blipFill>
          <a:blip r:embed="rId2"/>
          <a:stretch>
            <a:fillRect/>
          </a:stretch>
        </p:blipFill>
        <p:spPr>
          <a:xfrm>
            <a:off x="1504486" y="1658965"/>
            <a:ext cx="6133420" cy="3049300"/>
          </a:xfrm>
          <a:prstGeom prst="rect">
            <a:avLst/>
          </a:prstGeom>
        </p:spPr>
      </p:pic>
    </p:spTree>
    <p:extLst>
      <p:ext uri="{BB962C8B-B14F-4D97-AF65-F5344CB8AC3E}">
        <p14:creationId xmlns:p14="http://schemas.microsoft.com/office/powerpoint/2010/main" val="1074341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diffusion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5" name="Picture 4"/>
          <p:cNvPicPr>
            <a:picLocks noChangeAspect="1"/>
          </p:cNvPicPr>
          <p:nvPr/>
        </p:nvPicPr>
        <p:blipFill>
          <a:blip r:embed="rId2"/>
          <a:stretch>
            <a:fillRect/>
          </a:stretch>
        </p:blipFill>
        <p:spPr>
          <a:xfrm>
            <a:off x="1595575" y="941751"/>
            <a:ext cx="5944350" cy="3406069"/>
          </a:xfrm>
          <a:prstGeom prst="rect">
            <a:avLst/>
          </a:prstGeom>
        </p:spPr>
      </p:pic>
    </p:spTree>
    <p:extLst>
      <p:ext uri="{BB962C8B-B14F-4D97-AF65-F5344CB8AC3E}">
        <p14:creationId xmlns:p14="http://schemas.microsoft.com/office/powerpoint/2010/main" val="400758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thuận</a:t>
            </a:r>
            <a:r>
              <a:rPr lang="en-US" dirty="0" smtClean="0"/>
              <a:t> (forward diffusion)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Có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smtClean="0"/>
                  <a:t> </a:t>
                </a:r>
                <a:r>
                  <a:rPr lang="en-US" dirty="0" err="1" smtClean="0"/>
                  <a:t>là</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phân</a:t>
                </a:r>
                <a:r>
                  <a:rPr lang="en-US" dirty="0" smtClean="0"/>
                  <a:t> </a:t>
                </a:r>
                <a:r>
                  <a:rPr lang="en-US" dirty="0" err="1" smtClean="0"/>
                  <a:t>phối</a:t>
                </a:r>
                <a:r>
                  <a:rPr lang="en-US" dirty="0" smtClean="0"/>
                  <a:t>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𝑥</m:t>
                        </m:r>
                      </m:e>
                    </m:d>
                  </m:oMath>
                </a14:m>
                <a:endParaRPr lang="en-US" b="0" dirty="0" smtClean="0">
                  <a:ea typeface="Cambria Math" panose="02040503050406030204" pitchFamily="18" charset="0"/>
                </a:endParaRPr>
              </a:p>
              <a:p>
                <a:r>
                  <a:rPr lang="en-US" dirty="0" smtClean="0"/>
                  <a:t>Lan </a:t>
                </a:r>
                <a:r>
                  <a:rPr lang="en-US" dirty="0" err="1" smtClean="0"/>
                  <a:t>truyền</a:t>
                </a:r>
                <a:r>
                  <a:rPr lang="en-US" dirty="0" smtClean="0"/>
                  <a:t> </a:t>
                </a:r>
                <a:r>
                  <a:rPr lang="en-US" dirty="0" err="1" smtClean="0"/>
                  <a:t>thuận</a:t>
                </a:r>
                <a:r>
                  <a:rPr lang="en-US" dirty="0" smtClean="0"/>
                  <a:t> </a:t>
                </a:r>
                <a:r>
                  <a:rPr lang="en-US" dirty="0" err="1" smtClean="0"/>
                  <a:t>là</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thêm</a:t>
                </a:r>
                <a:r>
                  <a:rPr lang="en-US" dirty="0" smtClean="0"/>
                  <a:t> </a:t>
                </a:r>
                <a:r>
                  <a:rPr lang="en-US" dirty="0" err="1" smtClean="0"/>
                  <a:t>nhiễu</a:t>
                </a:r>
                <a:r>
                  <a:rPr lang="en-US" dirty="0" smtClean="0"/>
                  <a:t> </a:t>
                </a:r>
                <a:r>
                  <a:rPr lang="en-US" dirty="0" err="1" smtClean="0"/>
                  <a:t>vào</a:t>
                </a:r>
                <a:r>
                  <a:rPr lang="en-US" dirty="0" smtClean="0"/>
                  <a:t> </a:t>
                </a:r>
                <a:r>
                  <a:rPr lang="en-US" dirty="0" err="1" smtClean="0"/>
                  <a:t>từng</a:t>
                </a:r>
                <a:r>
                  <a:rPr lang="en-US" dirty="0" smtClean="0"/>
                  <a:t> </a:t>
                </a:r>
                <a:r>
                  <a:rPr lang="en-US" dirty="0" err="1" smtClean="0"/>
                  <a:t>bước</a:t>
                </a:r>
                <a:endParaRPr lang="en-US" dirty="0" smtClean="0"/>
              </a:p>
              <a:p>
                <a:r>
                  <a:rPr lang="en-US" dirty="0" err="1" smtClean="0"/>
                  <a:t>Nhiễu</a:t>
                </a:r>
                <a:r>
                  <a:rPr lang="en-US" dirty="0" smtClean="0"/>
                  <a:t> </a:t>
                </a:r>
                <a:r>
                  <a:rPr lang="en-US" dirty="0" err="1" smtClean="0"/>
                  <a:t>được</a:t>
                </a:r>
                <a:r>
                  <a:rPr lang="en-US" dirty="0" smtClean="0"/>
                  <a:t> </a:t>
                </a:r>
                <a:r>
                  <a:rPr lang="en-US" dirty="0" err="1" smtClean="0"/>
                  <a:t>thêm</a:t>
                </a:r>
                <a:r>
                  <a:rPr lang="en-US" dirty="0" smtClean="0"/>
                  <a:t> </a:t>
                </a:r>
                <a:r>
                  <a:rPr lang="en-US" dirty="0" err="1" smtClean="0"/>
                  <a:t>vào</a:t>
                </a:r>
                <a:r>
                  <a:rPr lang="en-US" dirty="0" smtClean="0"/>
                  <a:t> </a:t>
                </a:r>
                <a:r>
                  <a:rPr lang="en-US" dirty="0" err="1" smtClean="0"/>
                  <a:t>là</a:t>
                </a:r>
                <a:r>
                  <a:rPr lang="en-US" dirty="0" smtClean="0"/>
                  <a:t> </a:t>
                </a:r>
                <a:r>
                  <a:rPr lang="en-US" dirty="0" err="1" smtClean="0"/>
                  <a:t>nhiễu</a:t>
                </a:r>
                <a:r>
                  <a:rPr lang="en-US" dirty="0" smtClean="0"/>
                  <a:t> Gaussian, </a:t>
                </a:r>
                <a:r>
                  <a:rPr lang="en-US" dirty="0" err="1" smtClean="0"/>
                  <a:t>với</a:t>
                </a:r>
                <a:r>
                  <a:rPr lang="en-US" dirty="0" smtClean="0"/>
                  <a:t> variance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oMath>
                </a14:m>
                <a:r>
                  <a:rPr lang="en-US" dirty="0" smtClean="0"/>
                  <a:t>, </a:t>
                </a:r>
                <a:r>
                  <a:rPr lang="en-US" dirty="0" err="1" smtClean="0"/>
                  <a:t>tạo</a:t>
                </a:r>
                <a:r>
                  <a:rPr lang="en-US" dirty="0" smtClean="0"/>
                  <a:t> </a:t>
                </a:r>
                <a:r>
                  <a:rPr lang="en-US" dirty="0" err="1" smtClean="0"/>
                  <a:t>ra</a:t>
                </a:r>
                <a:r>
                  <a:rPr lang="en-US" dirty="0" smtClean="0"/>
                  <a:t> </a:t>
                </a:r>
                <a:r>
                  <a:rPr lang="en-US" dirty="0" err="1" smtClean="0"/>
                  <a:t>biến</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𝑡</m:t>
                              </m:r>
                            </m:sub>
                          </m:sSub>
                        </m:e>
                      </m:ra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958" y="2722536"/>
            <a:ext cx="6848475" cy="1790700"/>
          </a:xfrm>
          <a:prstGeom prst="rect">
            <a:avLst/>
          </a:prstGeom>
        </p:spPr>
      </p:pic>
    </p:spTree>
    <p:extLst>
      <p:ext uri="{BB962C8B-B14F-4D97-AF65-F5344CB8AC3E}">
        <p14:creationId xmlns:p14="http://schemas.microsoft.com/office/powerpoint/2010/main" val="666059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thuận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r>
                  <a:rPr lang="en-US" dirty="0" smtClean="0"/>
                  <a:t>Ta </a:t>
                </a:r>
                <a:r>
                  <a:rPr lang="en-US" dirty="0" err="1" smtClean="0"/>
                  <a:t>có</a:t>
                </a:r>
                <a:r>
                  <a:rPr lang="en-US" dirty="0" smtClean="0"/>
                  <a:t> </a:t>
                </a:r>
                <a:r>
                  <a:rPr lang="en-US" dirty="0" err="1" smtClean="0"/>
                  <a:t>thể</a:t>
                </a:r>
                <a:r>
                  <a:rPr lang="en-US" dirty="0" smtClean="0"/>
                  <a:t> </a:t>
                </a:r>
                <a:r>
                  <a:rPr lang="en-US" dirty="0" err="1" smtClean="0"/>
                  <a:t>tính</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từ</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smtClean="0"/>
                  <a:t> </a:t>
                </a:r>
                <a:r>
                  <a:rPr lang="en-US" dirty="0" err="1" smtClean="0"/>
                  <a:t>đến</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r>
                  <a:rPr lang="en-US" dirty="0" err="1" smtClean="0"/>
                  <a:t>Việc</a:t>
                </a:r>
                <a:r>
                  <a:rPr lang="en-US" dirty="0" smtClean="0"/>
                  <a:t> </a:t>
                </a:r>
                <a:r>
                  <a:rPr lang="en-US" dirty="0" err="1" smtClean="0"/>
                  <a:t>tính</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như</a:t>
                </a:r>
                <a:r>
                  <a:rPr lang="en-US" dirty="0" smtClean="0"/>
                  <a:t> </a:t>
                </a:r>
                <a:r>
                  <a:rPr lang="en-US" dirty="0" err="1" smtClean="0"/>
                  <a:t>vậy</a:t>
                </a:r>
                <a:r>
                  <a:rPr lang="en-US" dirty="0" smtClean="0"/>
                  <a:t> </a:t>
                </a:r>
                <a:r>
                  <a:rPr lang="en-US" dirty="0" err="1" smtClean="0"/>
                  <a:t>rất</a:t>
                </a:r>
                <a:r>
                  <a:rPr lang="en-US" dirty="0" smtClean="0"/>
                  <a:t> </a:t>
                </a:r>
                <a:r>
                  <a:rPr lang="en-US" dirty="0" err="1" smtClean="0"/>
                  <a:t>mất</a:t>
                </a:r>
                <a:r>
                  <a:rPr lang="en-US" dirty="0" smtClean="0"/>
                  <a:t> </a:t>
                </a:r>
                <a:r>
                  <a:rPr lang="en-US" dirty="0" err="1" smtClean="0"/>
                  <a:t>thời</a:t>
                </a:r>
                <a:r>
                  <a:rPr lang="en-US" dirty="0" smtClean="0"/>
                  <a:t> </a:t>
                </a:r>
                <a:r>
                  <a:rPr lang="en-US" dirty="0" err="1" smtClean="0"/>
                  <a:t>gian</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3"/>
          <a:stretch>
            <a:fillRect/>
          </a:stretch>
        </p:blipFill>
        <p:spPr>
          <a:xfrm>
            <a:off x="2021830" y="1131812"/>
            <a:ext cx="5665742" cy="2744864"/>
          </a:xfrm>
          <a:prstGeom prst="rect">
            <a:avLst/>
          </a:prstGeom>
        </p:spPr>
      </p:pic>
    </p:spTree>
    <p:extLst>
      <p:ext uri="{BB962C8B-B14F-4D97-AF65-F5344CB8AC3E}">
        <p14:creationId xmlns:p14="http://schemas.microsoft.com/office/powerpoint/2010/main" val="1336816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thuận</a:t>
            </a:r>
            <a:endParaRPr lang="en-US" dirty="0"/>
          </a:p>
        </p:txBody>
      </p:sp>
      <p:sp>
        <p:nvSpPr>
          <p:cNvPr id="3" name="Text Placeholder 2"/>
          <p:cNvSpPr>
            <a:spLocks noGrp="1"/>
          </p:cNvSpPr>
          <p:nvPr>
            <p:ph type="body" idx="1"/>
          </p:nvPr>
        </p:nvSpPr>
        <p:spPr/>
        <p:txBody>
          <a:bodyPr/>
          <a:lstStyle/>
          <a:p>
            <a:r>
              <a:rPr lang="en-US" dirty="0" err="1" smtClean="0"/>
              <a:t>Giải</a:t>
            </a:r>
            <a:r>
              <a:rPr lang="en-US" dirty="0" smtClean="0"/>
              <a:t> </a:t>
            </a:r>
            <a:r>
              <a:rPr lang="en-US" dirty="0" err="1" smtClean="0"/>
              <a:t>thích</a:t>
            </a:r>
            <a:r>
              <a:rPr lang="en-US" dirty="0" smtClean="0"/>
              <a:t> </a:t>
            </a:r>
            <a:r>
              <a:rPr lang="en-US" dirty="0" err="1" smtClean="0"/>
              <a:t>công</a:t>
            </a:r>
            <a:r>
              <a:rPr lang="en-US" dirty="0" smtClean="0"/>
              <a:t> </a:t>
            </a:r>
            <a:r>
              <a:rPr lang="en-US" dirty="0" err="1" smtClean="0"/>
              <a:t>thức</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1790434" y="1295400"/>
            <a:ext cx="6130032" cy="3094822"/>
          </a:xfrm>
          <a:prstGeom prst="rect">
            <a:avLst/>
          </a:prstGeom>
        </p:spPr>
      </p:pic>
    </p:spTree>
    <p:extLst>
      <p:ext uri="{BB962C8B-B14F-4D97-AF65-F5344CB8AC3E}">
        <p14:creationId xmlns:p14="http://schemas.microsoft.com/office/powerpoint/2010/main" val="1711522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thuận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503366" y="1291468"/>
            <a:ext cx="8243434" cy="2994554"/>
          </a:xfrm>
          <a:prstGeom prst="rect">
            <a:avLst/>
          </a:prstGeom>
        </p:spPr>
      </p:pic>
    </p:spTree>
    <p:extLst>
      <p:ext uri="{BB962C8B-B14F-4D97-AF65-F5344CB8AC3E}">
        <p14:creationId xmlns:p14="http://schemas.microsoft.com/office/powerpoint/2010/main" val="1162771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Qúa</a:t>
            </a:r>
            <a:r>
              <a:rPr lang="en-US" dirty="0"/>
              <a:t> </a:t>
            </a:r>
            <a:r>
              <a:rPr lang="en-US" dirty="0" err="1"/>
              <a:t>trình</a:t>
            </a:r>
            <a:r>
              <a:rPr lang="en-US" dirty="0"/>
              <a:t> reparametrized</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2"/>
          <a:stretch>
            <a:fillRect/>
          </a:stretch>
        </p:blipFill>
        <p:spPr>
          <a:xfrm>
            <a:off x="1691208" y="1149716"/>
            <a:ext cx="5759976" cy="2832995"/>
          </a:xfrm>
          <a:prstGeom prst="rect">
            <a:avLst/>
          </a:prstGeom>
        </p:spPr>
      </p:pic>
    </p:spTree>
    <p:extLst>
      <p:ext uri="{BB962C8B-B14F-4D97-AF65-F5344CB8AC3E}">
        <p14:creationId xmlns:p14="http://schemas.microsoft.com/office/powerpoint/2010/main" val="3666479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Qúa</a:t>
            </a:r>
            <a:r>
              <a:rPr lang="en-US" dirty="0" smtClean="0"/>
              <a:t> </a:t>
            </a:r>
            <a:r>
              <a:rPr lang="en-US" dirty="0" err="1" smtClean="0"/>
              <a:t>trình</a:t>
            </a:r>
            <a:r>
              <a:rPr lang="en-US" dirty="0" smtClean="0"/>
              <a:t> reparametrized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Với </a:t>
                </a:r>
                <a:r>
                  <a:rPr lang="en-US" dirty="0" err="1" smtClean="0"/>
                  <a:t>quá</a:t>
                </a:r>
                <a:r>
                  <a:rPr lang="en-US" dirty="0" smtClean="0"/>
                  <a:t> </a:t>
                </a:r>
                <a:r>
                  <a:rPr lang="en-US" dirty="0" err="1" smtClean="0"/>
                  <a:t>trình</a:t>
                </a:r>
                <a:r>
                  <a:rPr lang="en-US" dirty="0" smtClean="0"/>
                  <a:t> reparametrized, ta </a:t>
                </a:r>
                <a:r>
                  <a:rPr lang="en-US" dirty="0" err="1" smtClean="0"/>
                  <a:t>có</a:t>
                </a:r>
                <a:r>
                  <a:rPr lang="en-US" dirty="0" smtClean="0"/>
                  <a:t> </a:t>
                </a:r>
                <a:r>
                  <a:rPr lang="en-US" dirty="0" err="1" smtClean="0"/>
                  <a:t>thể</a:t>
                </a:r>
                <a:r>
                  <a:rPr lang="en-US" dirty="0" smtClean="0"/>
                  <a:t> </a:t>
                </a:r>
                <a:r>
                  <a:rPr lang="en-US" dirty="0" err="1" smtClean="0"/>
                  <a:t>tính</a:t>
                </a:r>
                <a:r>
                  <a:rPr lang="en-US" dirty="0" smtClean="0"/>
                  <a:t> </a:t>
                </a:r>
                <a:r>
                  <a:rPr lang="en-US" dirty="0" err="1" smtClean="0"/>
                  <a:t>trực</a:t>
                </a:r>
                <a:r>
                  <a:rPr lang="en-US" dirty="0" smtClean="0"/>
                  <a:t> </a:t>
                </a:r>
                <a:r>
                  <a:rPr lang="en-US" dirty="0" err="1" smtClean="0"/>
                  <a:t>tiếp</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smtClean="0"/>
                  <a:t> </a:t>
                </a:r>
                <a:r>
                  <a:rPr lang="en-US" dirty="0" err="1" smtClean="0"/>
                  <a:t>từ</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3"/>
          <a:stretch>
            <a:fillRect/>
          </a:stretch>
        </p:blipFill>
        <p:spPr>
          <a:xfrm>
            <a:off x="1755268" y="1123538"/>
            <a:ext cx="5631856" cy="2937188"/>
          </a:xfrm>
          <a:prstGeom prst="rect">
            <a:avLst/>
          </a:prstGeom>
        </p:spPr>
      </p:pic>
    </p:spTree>
    <p:extLst>
      <p:ext uri="{BB962C8B-B14F-4D97-AF65-F5344CB8AC3E}">
        <p14:creationId xmlns:p14="http://schemas.microsoft.com/office/powerpoint/2010/main" val="2018152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Beta</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Với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a:t>
                </a:r>
                <a:r>
                  <a:rPr lang="en-US" dirty="0" err="1"/>
                  <a:t>càng</a:t>
                </a:r>
                <a:r>
                  <a:rPr lang="en-US" dirty="0"/>
                  <a:t> </a:t>
                </a:r>
                <a:r>
                  <a:rPr lang="en-US" dirty="0" err="1"/>
                  <a:t>lớn</a:t>
                </a:r>
                <a:r>
                  <a:rPr lang="en-US" dirty="0"/>
                  <a:t> </a:t>
                </a:r>
                <a:r>
                  <a:rPr lang="en-US" dirty="0" err="1"/>
                  <a:t>thì</a:t>
                </a:r>
                <a:r>
                  <a:rPr lang="en-US" dirty="0"/>
                  <a:t> </a:t>
                </a:r>
                <a:r>
                  <a:rPr lang="en-US" dirty="0" err="1"/>
                  <a:t>ảnh</a:t>
                </a:r>
                <a:r>
                  <a:rPr lang="en-US" dirty="0"/>
                  <a:t> </a:t>
                </a:r>
                <a:r>
                  <a:rPr lang="en-US" dirty="0" err="1"/>
                  <a:t>càng</a:t>
                </a:r>
                <a:r>
                  <a:rPr lang="en-US" dirty="0"/>
                  <a:t> </a:t>
                </a:r>
                <a:r>
                  <a:rPr lang="en-US" dirty="0" err="1"/>
                  <a:t>nhiễu</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088" y="1852386"/>
            <a:ext cx="7129220" cy="142219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83743" y="2084522"/>
                <a:ext cx="110453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𝑇𝑢𝑦</m:t>
                      </m:r>
                      <m:r>
                        <a:rPr lang="en-US" b="0" i="1" smtClean="0">
                          <a:latin typeface="Cambria Math" panose="02040503050406030204" pitchFamily="18" charset="0"/>
                        </a:rPr>
                        <m:t>ế</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í</m:t>
                      </m:r>
                      <m:r>
                        <a:rPr lang="en-US" b="0" i="1" smtClean="0">
                          <a:latin typeface="Cambria Math" panose="02040503050406030204" pitchFamily="18" charset="0"/>
                        </a:rPr>
                        <m:t>𝑛h</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83743" y="2084522"/>
                <a:ext cx="1104533" cy="307777"/>
              </a:xfrm>
              <a:prstGeom prst="rect">
                <a:avLst/>
              </a:prstGeom>
              <a:blipFill>
                <a:blip r:embed="rId4"/>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91931" y="2761708"/>
                <a:ext cx="746486" cy="307777"/>
              </a:xfrm>
              <a:prstGeom prst="rect">
                <a:avLst/>
              </a:prstGeom>
              <a:noFill/>
            </p:spPr>
            <p:txBody>
              <a:bodyPr wrap="none" rtlCol="0">
                <a:spAutoFit/>
              </a:bodyPr>
              <a:lstStyle/>
              <a:p>
                <a:r>
                  <a:rPr lang="en-US" b="0" dirty="0" smtClean="0">
                    <a:ea typeface="Cambria Math" panose="02040503050406030204" pitchFamily="18" charset="0"/>
                  </a:rPr>
                  <a:t>C</a:t>
                </a:r>
                <a14:m>
                  <m:oMath xmlns:m="http://schemas.openxmlformats.org/officeDocument/2006/math">
                    <m:r>
                      <a:rPr lang="en-US" b="0" i="1" smtClean="0">
                        <a:latin typeface="Cambria Math" panose="02040503050406030204" pitchFamily="18" charset="0"/>
                        <a:ea typeface="Cambria Math" panose="02040503050406030204" pitchFamily="18" charset="0"/>
                      </a:rPr>
                      <m:t>𝑜𝑠𝑖𝑛𝑒</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91931" y="2761708"/>
                <a:ext cx="746486" cy="307777"/>
              </a:xfrm>
              <a:prstGeom prst="rect">
                <a:avLst/>
              </a:prstGeom>
              <a:blipFill>
                <a:blip r:embed="rId5"/>
                <a:stretch>
                  <a:fillRect l="-243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237628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ngược</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2489128"/>
                <a:ext cx="8520600" cy="2155328"/>
              </a:xfrm>
            </p:spPr>
            <p:txBody>
              <a:bodyPr/>
              <a:lstStyle/>
              <a:p>
                <a:r>
                  <a:rPr lang="en-US" dirty="0" smtClean="0"/>
                  <a:t>Tại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a14:m>
                <a:r>
                  <a:rPr lang="en-US" dirty="0" smtClean="0"/>
                  <a:t>, latent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oMath>
                </a14:m>
                <a:r>
                  <a:rPr lang="en-US" dirty="0" smtClean="0"/>
                  <a:t> </a:t>
                </a:r>
                <a:r>
                  <a:rPr lang="en-US" dirty="0" err="1" smtClean="0"/>
                  <a:t>gần</a:t>
                </a:r>
                <a:r>
                  <a:rPr lang="en-US" dirty="0" smtClean="0"/>
                  <a:t> </a:t>
                </a:r>
                <a:r>
                  <a:rPr lang="en-US" dirty="0" err="1" smtClean="0"/>
                  <a:t>như</a:t>
                </a:r>
                <a:r>
                  <a:rPr lang="en-US" dirty="0" smtClean="0"/>
                  <a:t> </a:t>
                </a:r>
                <a:r>
                  <a:rPr lang="en-US" dirty="0" err="1" smtClean="0"/>
                  <a:t>thuộc</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chuẩn</a:t>
                </a:r>
                <a:r>
                  <a:rPr lang="en-US" dirty="0" smtClean="0"/>
                  <a:t> (Gaussian), do </a:t>
                </a:r>
                <a:r>
                  <a:rPr lang="en-US" dirty="0" err="1" smtClean="0"/>
                  <a:t>đó</a:t>
                </a:r>
                <a:r>
                  <a:rPr lang="en-US" dirty="0" smtClean="0"/>
                  <a:t> </a:t>
                </a:r>
                <a:r>
                  <a:rPr lang="en-US" dirty="0" err="1" smtClean="0"/>
                  <a:t>nếu</a:t>
                </a:r>
                <a:r>
                  <a:rPr lang="en-US" dirty="0" smtClean="0"/>
                  <a:t> ta </a:t>
                </a:r>
                <a:r>
                  <a:rPr lang="en-US" dirty="0" err="1" smtClean="0"/>
                  <a:t>biết</a:t>
                </a:r>
                <a:r>
                  <a:rPr lang="en-US" dirty="0" smtClean="0"/>
                  <a:t> </a:t>
                </a:r>
                <a:r>
                  <a:rPr lang="en-US" dirty="0" err="1" smtClean="0"/>
                  <a:t>được</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ngược</a:t>
                </a:r>
                <a:r>
                  <a:rPr lang="en-US" dirty="0" smtClean="0"/>
                  <a:t>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smtClean="0"/>
                  <a:t>, ta </a:t>
                </a:r>
                <a:r>
                  <a:rPr lang="en-US" dirty="0" err="1" smtClean="0"/>
                  <a:t>có</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a:t>
                </a:r>
                <a:r>
                  <a:rPr lang="en-US" dirty="0" err="1" smtClean="0"/>
                  <a:t>với</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(0,1)</m:t>
                    </m:r>
                  </m:oMath>
                </a14:m>
                <a:r>
                  <a:rPr lang="en-US" dirty="0" smtClean="0"/>
                  <a:t> </a:t>
                </a:r>
                <a:r>
                  <a:rPr lang="en-US" dirty="0" err="1" smtClean="0"/>
                  <a:t>để</a:t>
                </a:r>
                <a:r>
                  <a:rPr lang="en-US" dirty="0" smtClean="0"/>
                  <a:t> </a:t>
                </a:r>
                <a:r>
                  <a:rPr lang="en-US" dirty="0" err="1" smtClean="0"/>
                  <a:t>tìm</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smtClean="0"/>
              </a:p>
              <a:p>
                <a:r>
                  <a:rPr lang="en-US" dirty="0" err="1" smtClean="0"/>
                  <a:t>Trên</a:t>
                </a:r>
                <a:r>
                  <a:rPr lang="en-US" dirty="0" smtClean="0"/>
                  <a:t> </a:t>
                </a:r>
                <a:r>
                  <a:rPr lang="en-US" dirty="0" err="1" smtClean="0"/>
                  <a:t>thục</a:t>
                </a:r>
                <a:r>
                  <a:rPr lang="en-US" dirty="0" smtClean="0"/>
                  <a:t> </a:t>
                </a:r>
                <a:r>
                  <a:rPr lang="en-US" dirty="0" err="1" smtClean="0"/>
                  <a:t>tế</a:t>
                </a:r>
                <a:r>
                  <a:rPr lang="en-US" dirty="0" smtClean="0"/>
                  <a:t>, ta </a:t>
                </a:r>
                <a:r>
                  <a:rPr lang="en-US" dirty="0" err="1" smtClean="0"/>
                  <a:t>không</a:t>
                </a:r>
                <a:r>
                  <a:rPr lang="en-US" dirty="0" smtClean="0"/>
                  <a:t> </a:t>
                </a:r>
                <a:r>
                  <a:rPr lang="en-US" dirty="0" err="1" smtClean="0"/>
                  <a:t>biết</a:t>
                </a:r>
                <a:r>
                  <a:rPr lang="en-US" dirty="0" smtClean="0"/>
                  <a:t>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smtClean="0"/>
                  <a:t>, </a:t>
                </a:r>
                <a:r>
                  <a:rPr lang="en-US" dirty="0" err="1" smtClean="0"/>
                  <a:t>và</a:t>
                </a:r>
                <a:r>
                  <a:rPr lang="en-US" dirty="0" smtClean="0"/>
                  <a:t> </a:t>
                </a:r>
                <a:r>
                  <a:rPr lang="en-US" dirty="0" err="1" smtClean="0"/>
                  <a:t>hàm</a:t>
                </a:r>
                <a:r>
                  <a:rPr lang="en-US" dirty="0" smtClean="0"/>
                  <a:t> </a:t>
                </a:r>
                <a:r>
                  <a:rPr lang="en-US" dirty="0" err="1" smtClean="0"/>
                  <a:t>này</a:t>
                </a:r>
                <a:r>
                  <a:rPr lang="en-US" dirty="0" smtClean="0"/>
                  <a:t> </a:t>
                </a:r>
                <a:r>
                  <a:rPr lang="en-US" dirty="0" err="1" smtClean="0"/>
                  <a:t>cũng</a:t>
                </a:r>
                <a:r>
                  <a:rPr lang="en-US" dirty="0" smtClean="0"/>
                  <a:t> </a:t>
                </a:r>
                <a:r>
                  <a:rPr lang="en-US" dirty="0" err="1" smtClean="0"/>
                  <a:t>không</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backpropagation </a:t>
                </a:r>
                <a:r>
                  <a:rPr lang="en-US" dirty="0" err="1" smtClean="0"/>
                  <a:t>được</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2489128"/>
                <a:ext cx="8520600" cy="2155328"/>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433" y="744564"/>
            <a:ext cx="6867525" cy="1562100"/>
          </a:xfrm>
          <a:prstGeom prst="rect">
            <a:avLst/>
          </a:prstGeom>
        </p:spPr>
      </p:pic>
    </p:spTree>
    <p:extLst>
      <p:ext uri="{BB962C8B-B14F-4D97-AF65-F5344CB8AC3E}">
        <p14:creationId xmlns:p14="http://schemas.microsoft.com/office/powerpoint/2010/main" val="265247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gần</a:t>
            </a:r>
            <a:r>
              <a:rPr lang="en-US" dirty="0" smtClean="0"/>
              <a:t> </a:t>
            </a:r>
            <a:r>
              <a:rPr lang="en-US" dirty="0" err="1" smtClean="0"/>
              <a:t>đúng</a:t>
            </a:r>
            <a:r>
              <a:rPr lang="en-US" dirty="0" smtClean="0"/>
              <a:t> </a:t>
            </a:r>
            <a:r>
              <a:rPr lang="en-US" dirty="0" err="1" smtClean="0"/>
              <a:t>hàm</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520600" cy="2085594"/>
              </a:xfrm>
            </p:spPr>
            <p:txBody>
              <a:bodyPr>
                <a:normAutofit fontScale="85000" lnSpcReduction="10000"/>
              </a:bodyPr>
              <a:lstStyle/>
              <a:p>
                <a:r>
                  <a:rPr lang="en-US" dirty="0" smtClean="0"/>
                  <a:t>Hàm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smtClean="0"/>
                  <a:t> </a:t>
                </a:r>
                <a:r>
                  <a:rPr lang="en-US" dirty="0" err="1" smtClean="0"/>
                  <a:t>được</a:t>
                </a:r>
                <a:r>
                  <a:rPr lang="en-US" dirty="0" smtClean="0"/>
                  <a:t> </a:t>
                </a:r>
                <a:r>
                  <a:rPr lang="en-US" dirty="0" err="1" smtClean="0"/>
                  <a:t>tính</a:t>
                </a:r>
                <a:r>
                  <a:rPr lang="en-US" dirty="0" smtClean="0"/>
                  <a:t> </a:t>
                </a:r>
                <a:r>
                  <a:rPr lang="en-US" dirty="0" err="1" smtClean="0"/>
                  <a:t>gần</a:t>
                </a:r>
                <a:r>
                  <a:rPr lang="en-US" dirty="0" smtClean="0"/>
                  <a:t> </a:t>
                </a:r>
                <a:r>
                  <a:rPr lang="en-US" dirty="0" err="1" smtClean="0"/>
                  <a:t>đúng</a:t>
                </a:r>
                <a:r>
                  <a:rPr lang="en-US" dirty="0" smtClean="0"/>
                  <a:t> </a:t>
                </a:r>
                <a:r>
                  <a:rPr lang="en-US" dirty="0" err="1" smtClean="0"/>
                  <a:t>bởi</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neural network </a:t>
                </a:r>
                <a:r>
                  <a:rPr lang="en-US" dirty="0" err="1" smtClean="0"/>
                  <a:t>với</a:t>
                </a:r>
                <a:r>
                  <a:rPr lang="en-US" dirty="0" smtClean="0"/>
                  <a:t> </a:t>
                </a:r>
                <a:r>
                  <a:rPr lang="en-US" dirty="0" err="1" smtClean="0"/>
                  <a:t>tham</a:t>
                </a:r>
                <a:r>
                  <a:rPr lang="en-US" dirty="0" smtClean="0"/>
                  <a:t> </a:t>
                </a:r>
                <a:r>
                  <a:rPr lang="en-US" dirty="0" err="1" smtClean="0"/>
                  <a:t>số</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𝜃</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nary>
                      <m:r>
                        <a:rPr lang="en-US" b="0" i="1" smtClean="0">
                          <a:latin typeface="Cambria Math" panose="02040503050406030204" pitchFamily="18" charset="0"/>
                        </a:rPr>
                        <m:t>)</m:t>
                      </m:r>
                    </m:oMath>
                  </m:oMathPara>
                </a14:m>
                <a:endParaRPr lang="en-US" dirty="0" smtClean="0"/>
              </a:p>
              <a:p>
                <a:pPr marL="114300" indent="0">
                  <a:buNone/>
                </a:pPr>
                <a:r>
                  <a:rPr lang="en-US" dirty="0" err="1" smtClean="0"/>
                  <a:t>Từ</a:t>
                </a:r>
                <a:r>
                  <a:rPr lang="en-US" dirty="0" smtClean="0"/>
                  <a:t> </a:t>
                </a:r>
                <a:r>
                  <a:rPr lang="en-US" dirty="0" err="1" smtClean="0"/>
                  <a:t>đó</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nary>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520600" cy="2085594"/>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2050" name="Picture 2" descr="reverse-diff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437" y="2986111"/>
            <a:ext cx="6867525"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35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ngược</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neural network </a:t>
            </a:r>
            <a:r>
              <a:rPr lang="en-US" dirty="0" err="1" smtClean="0"/>
              <a:t>được</a:t>
            </a:r>
            <a:r>
              <a:rPr lang="en-US" dirty="0" smtClean="0"/>
              <a:t> dung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nhiễu</a:t>
            </a:r>
            <a:r>
              <a:rPr lang="en-US" dirty="0" smtClean="0"/>
              <a:t> ở </a:t>
            </a:r>
            <a:r>
              <a:rPr lang="en-US" dirty="0" err="1" smtClean="0"/>
              <a:t>mỗi</a:t>
            </a:r>
            <a:r>
              <a:rPr lang="en-US" dirty="0" smtClean="0"/>
              <a:t> </a:t>
            </a:r>
            <a:r>
              <a:rPr lang="en-US" dirty="0" err="1" smtClean="0"/>
              <a:t>bước</a:t>
            </a:r>
            <a:r>
              <a:rPr lang="en-US" dirty="0" smtClean="0"/>
              <a:t>, </a:t>
            </a:r>
            <a:r>
              <a:rPr lang="en-US" dirty="0" err="1" smtClean="0"/>
              <a:t>từ</a:t>
            </a:r>
            <a:r>
              <a:rPr lang="en-US" dirty="0" smtClean="0"/>
              <a:t> </a:t>
            </a:r>
            <a:r>
              <a:rPr lang="en-US" dirty="0" err="1" smtClean="0"/>
              <a:t>đó</a:t>
            </a:r>
            <a:r>
              <a:rPr lang="en-US" dirty="0" smtClean="0"/>
              <a:t> </a:t>
            </a:r>
            <a:r>
              <a:rPr lang="en-US" dirty="0" err="1" smtClean="0"/>
              <a:t>tính</a:t>
            </a:r>
            <a:r>
              <a:rPr lang="en-US" dirty="0" smtClean="0"/>
              <a:t> </a:t>
            </a:r>
            <a:r>
              <a:rPr lang="en-US" dirty="0" err="1" smtClean="0"/>
              <a:t>ra</a:t>
            </a:r>
            <a:r>
              <a:rPr lang="en-US" dirty="0" smtClean="0"/>
              <a:t> </a:t>
            </a:r>
            <a:r>
              <a:rPr lang="en-US" dirty="0" err="1" smtClean="0"/>
              <a:t>ảnh</a:t>
            </a:r>
            <a:r>
              <a:rPr lang="en-US" dirty="0" smtClean="0"/>
              <a:t> ở </a:t>
            </a:r>
            <a:r>
              <a:rPr lang="en-US" dirty="0" err="1" smtClean="0"/>
              <a:t>bước</a:t>
            </a:r>
            <a:r>
              <a:rPr lang="en-US" dirty="0" smtClean="0"/>
              <a:t> </a:t>
            </a:r>
            <a:r>
              <a:rPr lang="en-US" dirty="0" err="1" smtClean="0"/>
              <a:t>tiếp</a:t>
            </a:r>
            <a:r>
              <a:rPr lang="en-US" dirty="0" smtClean="0"/>
              <a:t> </a:t>
            </a:r>
            <a:r>
              <a:rPr lang="en-US" dirty="0" err="1" smtClean="0"/>
              <a:t>theo</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pic>
        <p:nvPicPr>
          <p:cNvPr id="5" name="Picture 4"/>
          <p:cNvPicPr>
            <a:picLocks noChangeAspect="1"/>
          </p:cNvPicPr>
          <p:nvPr/>
        </p:nvPicPr>
        <p:blipFill>
          <a:blip r:embed="rId2"/>
          <a:stretch>
            <a:fillRect/>
          </a:stretch>
        </p:blipFill>
        <p:spPr>
          <a:xfrm>
            <a:off x="1907122" y="1431717"/>
            <a:ext cx="5896656" cy="3212739"/>
          </a:xfrm>
          <a:prstGeom prst="rect">
            <a:avLst/>
          </a:prstGeom>
        </p:spPr>
      </p:pic>
    </p:spTree>
    <p:extLst>
      <p:ext uri="{BB962C8B-B14F-4D97-AF65-F5344CB8AC3E}">
        <p14:creationId xmlns:p14="http://schemas.microsoft.com/office/powerpoint/2010/main" val="3621298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Tóm</a:t>
            </a:r>
            <a:r>
              <a:rPr lang="en-US" dirty="0" smtClean="0"/>
              <a:t> </a:t>
            </a:r>
            <a:r>
              <a:rPr lang="en-US" dirty="0" err="1" smtClean="0"/>
              <a:t>tắt</a:t>
            </a:r>
            <a:r>
              <a:rPr lang="en-US" dirty="0" smtClean="0"/>
              <a:t> </a:t>
            </a:r>
            <a:r>
              <a:rPr lang="en-US" dirty="0" err="1" smtClean="0"/>
              <a:t>quá</a:t>
            </a:r>
            <a:r>
              <a:rPr lang="en-US" dirty="0" smtClean="0"/>
              <a:t> </a:t>
            </a:r>
            <a:r>
              <a:rPr lang="en-US" dirty="0" err="1" smtClean="0"/>
              <a:t>trình</a:t>
            </a:r>
            <a:r>
              <a:rPr lang="en-US" dirty="0" smtClean="0"/>
              <a:t> diffusion</a:t>
            </a:r>
            <a:endParaRPr lang="en-US" dirty="0"/>
          </a:p>
        </p:txBody>
      </p:sp>
      <p:sp>
        <p:nvSpPr>
          <p:cNvPr id="3" name="Text Placeholder 2"/>
          <p:cNvSpPr>
            <a:spLocks noGrp="1"/>
          </p:cNvSpPr>
          <p:nvPr>
            <p:ph type="body" idx="1"/>
          </p:nvPr>
        </p:nvSpPr>
        <p:spPr/>
        <p:txBody>
          <a:bodyPr>
            <a:normAutofit fontScale="92500"/>
          </a:bodyPr>
          <a:lstStyle/>
          <a:p>
            <a:r>
              <a:rPr lang="en-US" b="1" dirty="0"/>
              <a:t>Forward Diffusion:</a:t>
            </a:r>
            <a:endParaRPr lang="en-US" dirty="0"/>
          </a:p>
          <a:p>
            <a:pPr lvl="1"/>
            <a:r>
              <a:rPr lang="en-US" dirty="0" err="1" smtClean="0"/>
              <a:t>Ảnh</a:t>
            </a:r>
            <a:r>
              <a:rPr lang="en-US" dirty="0" smtClean="0"/>
              <a:t> input (</a:t>
            </a:r>
            <a:r>
              <a:rPr lang="en-US" b="1" dirty="0" smtClean="0"/>
              <a:t>x</a:t>
            </a:r>
            <a:r>
              <a:rPr lang="en-US" b="1" baseline="-25000" dirty="0" smtClean="0"/>
              <a:t>0</a:t>
            </a:r>
            <a:r>
              <a:rPr lang="en-US" dirty="0"/>
              <a:t>) </a:t>
            </a:r>
            <a:r>
              <a:rPr lang="en-US" dirty="0" err="1" smtClean="0"/>
              <a:t>được</a:t>
            </a:r>
            <a:r>
              <a:rPr lang="en-US" dirty="0" smtClean="0"/>
              <a:t> </a:t>
            </a:r>
            <a:r>
              <a:rPr lang="en-US" dirty="0" err="1" smtClean="0"/>
              <a:t>thêm</a:t>
            </a:r>
            <a:r>
              <a:rPr lang="en-US" dirty="0" smtClean="0"/>
              <a:t> </a:t>
            </a:r>
            <a:r>
              <a:rPr lang="en-US" dirty="0" err="1" smtClean="0"/>
              <a:t>nhiễu</a:t>
            </a:r>
            <a:r>
              <a:rPr lang="en-US" dirty="0" smtClean="0"/>
              <a:t> </a:t>
            </a:r>
            <a:r>
              <a:rPr lang="en-US" dirty="0" err="1" smtClean="0"/>
              <a:t>một</a:t>
            </a:r>
            <a:r>
              <a:rPr lang="en-US" dirty="0" smtClean="0"/>
              <a:t> </a:t>
            </a:r>
            <a:r>
              <a:rPr lang="en-US" dirty="0" err="1" smtClean="0"/>
              <a:t>cách</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chuỗi</a:t>
            </a:r>
            <a:r>
              <a:rPr lang="en-US" dirty="0" smtClean="0"/>
              <a:t> Markov) </a:t>
            </a:r>
            <a:r>
              <a:rPr lang="en-US" dirty="0" err="1" smtClean="0"/>
              <a:t>bằng</a:t>
            </a:r>
            <a:r>
              <a:rPr lang="en-US" dirty="0" smtClean="0"/>
              <a:t> </a:t>
            </a:r>
            <a:r>
              <a:rPr lang="en-US" dirty="0" err="1" smtClean="0"/>
              <a:t>cách</a:t>
            </a:r>
            <a:r>
              <a:rPr lang="en-US" dirty="0" smtClean="0"/>
              <a:t> them </a:t>
            </a:r>
            <a:r>
              <a:rPr lang="en-US" dirty="0" err="1" smtClean="0"/>
              <a:t>nhiễu</a:t>
            </a:r>
            <a:r>
              <a:rPr lang="en-US" dirty="0" smtClean="0"/>
              <a:t> (scaled </a:t>
            </a:r>
            <a:r>
              <a:rPr lang="en-US" dirty="0"/>
              <a:t>Gaussian</a:t>
            </a:r>
            <a:r>
              <a:rPr lang="en-US" dirty="0" smtClean="0"/>
              <a:t>).</a:t>
            </a:r>
            <a:r>
              <a:rPr lang="en-US" dirty="0"/>
              <a:t> </a:t>
            </a:r>
          </a:p>
          <a:p>
            <a:pPr lvl="1"/>
            <a:r>
              <a:rPr lang="en-US" dirty="0" err="1" smtClean="0"/>
              <a:t>Quá</a:t>
            </a:r>
            <a:r>
              <a:rPr lang="en-US" dirty="0" smtClean="0"/>
              <a:t> </a:t>
            </a:r>
            <a:r>
              <a:rPr lang="en-US" dirty="0" err="1" smtClean="0"/>
              <a:t>trình</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lặp</a:t>
            </a:r>
            <a:r>
              <a:rPr lang="en-US" dirty="0" smtClean="0"/>
              <a:t> </a:t>
            </a:r>
            <a:r>
              <a:rPr lang="en-US" dirty="0" err="1" smtClean="0"/>
              <a:t>lại</a:t>
            </a:r>
            <a:r>
              <a:rPr lang="en-US" dirty="0" smtClean="0"/>
              <a:t> </a:t>
            </a:r>
            <a:r>
              <a:rPr lang="en-US" b="1" dirty="0" smtClean="0"/>
              <a:t>T</a:t>
            </a:r>
            <a:r>
              <a:rPr lang="en-US" b="1" dirty="0"/>
              <a:t> </a:t>
            </a:r>
            <a:r>
              <a:rPr lang="en-US" b="1" dirty="0" smtClean="0"/>
              <a:t> </a:t>
            </a:r>
            <a:r>
              <a:rPr lang="en-US" dirty="0" err="1" smtClean="0"/>
              <a:t>lần</a:t>
            </a:r>
            <a:r>
              <a:rPr lang="en-US" dirty="0" smtClean="0"/>
              <a:t>, </a:t>
            </a:r>
            <a:r>
              <a:rPr lang="en-US" dirty="0"/>
              <a:t>i.e., </a:t>
            </a:r>
            <a:r>
              <a:rPr lang="en-US" b="1" dirty="0" err="1"/>
              <a:t>x</a:t>
            </a:r>
            <a:r>
              <a:rPr lang="en-US" b="1" baseline="-25000" dirty="0" err="1"/>
              <a:t>T</a:t>
            </a:r>
            <a:r>
              <a:rPr lang="en-US" b="1" dirty="0" err="1"/>
              <a:t>.</a:t>
            </a:r>
            <a:r>
              <a:rPr lang="en-US" b="1" dirty="0"/>
              <a:t> </a:t>
            </a:r>
            <a:endParaRPr lang="en-US" dirty="0"/>
          </a:p>
          <a:p>
            <a:pPr lvl="1"/>
            <a:r>
              <a:rPr lang="en-US" dirty="0" err="1" smtClean="0"/>
              <a:t>Ảnh</a:t>
            </a:r>
            <a:r>
              <a:rPr lang="en-US" dirty="0" smtClean="0"/>
              <a:t> ở </a:t>
            </a:r>
            <a:r>
              <a:rPr lang="en-US" dirty="0" err="1" smtClean="0"/>
              <a:t>timestep</a:t>
            </a:r>
            <a:r>
              <a:rPr lang="en-US" dirty="0"/>
              <a:t> </a:t>
            </a:r>
            <a:r>
              <a:rPr lang="en-US" b="1" dirty="0"/>
              <a:t>t</a:t>
            </a:r>
            <a:r>
              <a:rPr lang="en-US" dirty="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bởi</a:t>
            </a:r>
            <a:r>
              <a:rPr lang="en-US" dirty="0" smtClean="0"/>
              <a:t>:</a:t>
            </a:r>
            <a:r>
              <a:rPr lang="en-US" dirty="0"/>
              <a:t> </a:t>
            </a:r>
            <a:r>
              <a:rPr lang="en-US" b="1" dirty="0"/>
              <a:t>x</a:t>
            </a:r>
            <a:r>
              <a:rPr lang="en-US" b="1" baseline="-25000" dirty="0"/>
              <a:t>t-1</a:t>
            </a:r>
            <a:r>
              <a:rPr lang="en-US" b="1" dirty="0"/>
              <a:t> + ε</a:t>
            </a:r>
            <a:r>
              <a:rPr lang="en-US" b="1" baseline="-25000" dirty="0"/>
              <a:t>t-1</a:t>
            </a:r>
            <a:r>
              <a:rPr lang="en-US" b="1" dirty="0"/>
              <a:t> (noise) → </a:t>
            </a:r>
            <a:r>
              <a:rPr lang="en-US" b="1" dirty="0" err="1"/>
              <a:t>x</a:t>
            </a:r>
            <a:r>
              <a:rPr lang="en-US" b="1" baseline="-25000" dirty="0" err="1"/>
              <a:t>t</a:t>
            </a:r>
            <a:r>
              <a:rPr lang="en-US" b="1" dirty="0"/>
              <a:t> </a:t>
            </a:r>
            <a:endParaRPr lang="en-US" dirty="0"/>
          </a:p>
          <a:p>
            <a:pPr lvl="1"/>
            <a:r>
              <a:rPr lang="en-US" dirty="0" err="1" smtClean="0"/>
              <a:t>Không</a:t>
            </a:r>
            <a:r>
              <a:rPr lang="en-US" dirty="0" smtClean="0"/>
              <a:t> </a:t>
            </a:r>
            <a:r>
              <a:rPr lang="en-US" dirty="0" err="1" smtClean="0"/>
              <a:t>có</a:t>
            </a:r>
            <a:r>
              <a:rPr lang="en-US" dirty="0" smtClean="0"/>
              <a:t> </a:t>
            </a:r>
            <a:r>
              <a:rPr lang="en-US" dirty="0" err="1" smtClean="0"/>
              <a:t>mô</a:t>
            </a:r>
            <a:r>
              <a:rPr lang="en-US" dirty="0" smtClean="0"/>
              <a:t> </a:t>
            </a:r>
            <a:r>
              <a:rPr lang="en-US" dirty="0" err="1" smtClean="0"/>
              <a:t>hình</a:t>
            </a:r>
            <a:r>
              <a:rPr lang="en-US" dirty="0" smtClean="0"/>
              <a:t> </a:t>
            </a:r>
            <a:r>
              <a:rPr lang="en-US" dirty="0" err="1" smtClean="0"/>
              <a:t>nào</a:t>
            </a:r>
            <a:r>
              <a:rPr lang="en-US" dirty="0" smtClean="0"/>
              <a:t> ở </a:t>
            </a:r>
            <a:r>
              <a:rPr lang="en-US" dirty="0" err="1" smtClean="0"/>
              <a:t>giai</a:t>
            </a:r>
            <a:r>
              <a:rPr lang="en-US" dirty="0" smtClean="0"/>
              <a:t> </a:t>
            </a:r>
            <a:r>
              <a:rPr lang="en-US" dirty="0" err="1" smtClean="0"/>
              <a:t>đoạn</a:t>
            </a:r>
            <a:r>
              <a:rPr lang="en-US" dirty="0" smtClean="0"/>
              <a:t> </a:t>
            </a:r>
            <a:r>
              <a:rPr lang="en-US" dirty="0" err="1" smtClean="0"/>
              <a:t>này</a:t>
            </a:r>
            <a:r>
              <a:rPr lang="en-US" dirty="0" smtClean="0"/>
              <a:t>.</a:t>
            </a:r>
            <a:endParaRPr lang="en-US" dirty="0"/>
          </a:p>
          <a:p>
            <a:pPr lvl="1"/>
            <a:r>
              <a:rPr lang="en-US" dirty="0" err="1" smtClean="0"/>
              <a:t>Tại</a:t>
            </a:r>
            <a:r>
              <a:rPr lang="en-US" dirty="0" smtClean="0"/>
              <a:t> </a:t>
            </a:r>
            <a:r>
              <a:rPr lang="en-US" dirty="0" err="1" smtClean="0"/>
              <a:t>điểm</a:t>
            </a:r>
            <a:r>
              <a:rPr lang="en-US" dirty="0" smtClean="0"/>
              <a:t> </a:t>
            </a:r>
            <a:r>
              <a:rPr lang="en-US" dirty="0" err="1" smtClean="0"/>
              <a:t>cuối</a:t>
            </a:r>
            <a:r>
              <a:rPr lang="en-US" dirty="0" smtClean="0"/>
              <a:t> </a:t>
            </a:r>
            <a:r>
              <a:rPr lang="en-US" dirty="0" err="1" smtClean="0"/>
              <a:t>của</a:t>
            </a:r>
            <a:r>
              <a:rPr lang="en-US" dirty="0" smtClean="0"/>
              <a:t> </a:t>
            </a:r>
            <a:r>
              <a:rPr lang="en-US" dirty="0" err="1" smtClean="0"/>
              <a:t>quá</a:t>
            </a:r>
            <a:r>
              <a:rPr lang="en-US" dirty="0" smtClean="0"/>
              <a:t> </a:t>
            </a:r>
            <a:r>
              <a:rPr lang="en-US" dirty="0" err="1" smtClean="0"/>
              <a:t>trình</a:t>
            </a:r>
            <a:r>
              <a:rPr lang="en-US" dirty="0" smtClean="0"/>
              <a:t>, ta </a:t>
            </a:r>
            <a:r>
              <a:rPr lang="en-US" dirty="0" err="1" smtClean="0"/>
              <a:t>nhận</a:t>
            </a:r>
            <a:r>
              <a:rPr lang="en-US" dirty="0" smtClean="0"/>
              <a:t> </a:t>
            </a:r>
            <a:r>
              <a:rPr lang="en-US" dirty="0" err="1" smtClean="0"/>
              <a:t>được</a:t>
            </a:r>
            <a:r>
              <a:rPr lang="en-US" dirty="0" smtClean="0"/>
              <a:t> </a:t>
            </a:r>
            <a:r>
              <a:rPr lang="en-US" b="1" dirty="0" err="1" smtClean="0"/>
              <a:t>x</a:t>
            </a:r>
            <a:r>
              <a:rPr lang="en-US" b="1" baseline="-25000" dirty="0" err="1" smtClean="0"/>
              <a:t>T</a:t>
            </a:r>
            <a:r>
              <a:rPr lang="en-US" b="1" baseline="-25000" dirty="0" smtClean="0"/>
              <a:t> </a:t>
            </a:r>
            <a:r>
              <a:rPr lang="en-US" dirty="0" smtClean="0"/>
              <a:t>t, </a:t>
            </a:r>
            <a:r>
              <a:rPr lang="en-US" dirty="0" err="1" smtClean="0"/>
              <a:t>là</a:t>
            </a:r>
            <a:r>
              <a:rPr lang="en-US" dirty="0" smtClean="0"/>
              <a:t> </a:t>
            </a:r>
            <a:r>
              <a:rPr lang="en-US" dirty="0" err="1" smtClean="0"/>
              <a:t>một</a:t>
            </a:r>
            <a:r>
              <a:rPr lang="en-US" dirty="0" smtClean="0"/>
              <a:t> </a:t>
            </a:r>
            <a:r>
              <a:rPr lang="en-US" dirty="0" err="1" smtClean="0"/>
              <a:t>hình</a:t>
            </a:r>
            <a:r>
              <a:rPr lang="en-US" dirty="0" smtClean="0"/>
              <a:t> </a:t>
            </a:r>
            <a:r>
              <a:rPr lang="en-US" dirty="0" err="1" smtClean="0"/>
              <a:t>toàn</a:t>
            </a:r>
            <a:r>
              <a:rPr lang="en-US" dirty="0" smtClean="0"/>
              <a:t> </a:t>
            </a:r>
            <a:r>
              <a:rPr lang="en-US" dirty="0" err="1" smtClean="0"/>
              <a:t>nhiễu</a:t>
            </a:r>
            <a:r>
              <a:rPr lang="en-US" dirty="0" smtClean="0"/>
              <a:t>. Ta </a:t>
            </a:r>
            <a:r>
              <a:rPr lang="en-US" dirty="0" err="1" smtClean="0"/>
              <a:t>đã</a:t>
            </a:r>
            <a:r>
              <a:rPr lang="en-US" dirty="0" smtClean="0"/>
              <a:t> </a:t>
            </a:r>
            <a:r>
              <a:rPr lang="en-US" dirty="0" err="1" smtClean="0"/>
              <a:t>chuyển</a:t>
            </a:r>
            <a:r>
              <a:rPr lang="en-US" dirty="0" smtClean="0"/>
              <a:t> </a:t>
            </a:r>
            <a:r>
              <a:rPr lang="en-US" dirty="0" err="1" smtClean="0"/>
              <a:t>đổi</a:t>
            </a:r>
            <a:r>
              <a:rPr lang="en-US" dirty="0" smtClean="0"/>
              <a:t> </a:t>
            </a:r>
            <a:r>
              <a:rPr lang="en-US" dirty="0" err="1" smtClean="0"/>
              <a:t>từ</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thành</a:t>
            </a:r>
            <a:r>
              <a:rPr lang="en-US" dirty="0" smtClean="0"/>
              <a:t> </a:t>
            </a:r>
            <a:r>
              <a:rPr lang="en-US" dirty="0" err="1" smtClean="0"/>
              <a:t>phân</a:t>
            </a:r>
            <a:r>
              <a:rPr lang="en-US" dirty="0" smtClean="0"/>
              <a:t> </a:t>
            </a:r>
            <a:r>
              <a:rPr lang="en-US" dirty="0" err="1" smtClean="0"/>
              <a:t>phối</a:t>
            </a:r>
            <a:r>
              <a:rPr lang="en-US" dirty="0" smtClean="0"/>
              <a:t> Gaussian.</a:t>
            </a:r>
            <a:r>
              <a:rPr lang="en-US" dirty="0"/>
              <a:t/>
            </a:r>
            <a:br>
              <a:rPr lang="en-US" dirty="0"/>
            </a:br>
            <a:endParaRPr lang="en-US" dirty="0"/>
          </a:p>
          <a:p>
            <a:r>
              <a:rPr lang="en-US" b="1" dirty="0"/>
              <a:t>Backward/Reverse diffusion</a:t>
            </a:r>
            <a:r>
              <a:rPr lang="en-US" dirty="0"/>
              <a:t>:</a:t>
            </a:r>
          </a:p>
          <a:p>
            <a:pPr lvl="1"/>
            <a:r>
              <a:rPr lang="en-US" dirty="0" err="1" smtClean="0"/>
              <a:t>Đây</a:t>
            </a:r>
            <a:r>
              <a:rPr lang="en-US" dirty="0" smtClean="0"/>
              <a:t> </a:t>
            </a:r>
            <a:r>
              <a:rPr lang="en-US" dirty="0" err="1" smtClean="0"/>
              <a:t>là</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đảo</a:t>
            </a:r>
            <a:r>
              <a:rPr lang="en-US" dirty="0" smtClean="0"/>
              <a:t> </a:t>
            </a:r>
            <a:r>
              <a:rPr lang="en-US" dirty="0" err="1" smtClean="0"/>
              <a:t>ngược</a:t>
            </a:r>
            <a:r>
              <a:rPr lang="en-US" dirty="0" smtClean="0"/>
              <a:t>. </a:t>
            </a:r>
            <a:r>
              <a:rPr lang="en-US" dirty="0" err="1" smtClean="0"/>
              <a:t>Mục</a:t>
            </a:r>
            <a:r>
              <a:rPr lang="en-US" dirty="0" smtClean="0"/>
              <a:t> </a:t>
            </a:r>
            <a:r>
              <a:rPr lang="en-US" dirty="0" err="1" smtClean="0"/>
              <a:t>đích</a:t>
            </a:r>
            <a:r>
              <a:rPr lang="en-US" dirty="0" smtClean="0"/>
              <a:t> </a:t>
            </a:r>
            <a:r>
              <a:rPr lang="en-US" dirty="0" err="1" smtClean="0"/>
              <a:t>là</a:t>
            </a:r>
            <a:r>
              <a:rPr lang="en-US" dirty="0" smtClean="0"/>
              <a:t> </a:t>
            </a:r>
            <a:r>
              <a:rPr lang="en-US" dirty="0" err="1" smtClean="0"/>
              <a:t>xoá</a:t>
            </a:r>
            <a:r>
              <a:rPr lang="en-US" dirty="0" smtClean="0"/>
              <a:t> </a:t>
            </a:r>
            <a:r>
              <a:rPr lang="en-US" dirty="0" err="1" smtClean="0"/>
              <a:t>nhiễu</a:t>
            </a:r>
            <a:r>
              <a:rPr lang="en-US" dirty="0" smtClean="0"/>
              <a:t> </a:t>
            </a:r>
            <a:r>
              <a:rPr lang="en-US" dirty="0" err="1" smtClean="0"/>
              <a:t>khỏi</a:t>
            </a:r>
            <a:r>
              <a:rPr lang="en-US" dirty="0" smtClean="0"/>
              <a:t> </a:t>
            </a:r>
            <a:r>
              <a:rPr lang="en-US" dirty="0" err="1" smtClean="0"/>
              <a:t>ảnh</a:t>
            </a:r>
            <a:r>
              <a:rPr lang="en-US" dirty="0" smtClean="0"/>
              <a:t> </a:t>
            </a:r>
            <a:r>
              <a:rPr lang="en-US" dirty="0" err="1" smtClean="0"/>
              <a:t>đã</a:t>
            </a:r>
            <a:r>
              <a:rPr lang="en-US" dirty="0" smtClean="0"/>
              <a:t> </a:t>
            </a:r>
            <a:r>
              <a:rPr lang="en-US" dirty="0" err="1" smtClean="0"/>
              <a:t>được</a:t>
            </a:r>
            <a:r>
              <a:rPr lang="en-US" dirty="0" smtClean="0"/>
              <a:t> </a:t>
            </a:r>
            <a:r>
              <a:rPr lang="en-US" dirty="0" err="1" smtClean="0"/>
              <a:t>thêm</a:t>
            </a:r>
            <a:r>
              <a:rPr lang="en-US" dirty="0" smtClean="0"/>
              <a:t> </a:t>
            </a:r>
            <a:r>
              <a:rPr lang="en-US" dirty="0" err="1" smtClean="0"/>
              <a:t>vào</a:t>
            </a:r>
            <a:r>
              <a:rPr lang="en-US" dirty="0" smtClean="0"/>
              <a:t>. </a:t>
            </a:r>
            <a:r>
              <a:rPr lang="en-US" dirty="0" err="1" smtClean="0"/>
              <a:t>Qúa</a:t>
            </a:r>
            <a:r>
              <a:rPr lang="en-US" dirty="0" smtClean="0"/>
              <a:t> </a:t>
            </a:r>
            <a:r>
              <a:rPr lang="en-US" dirty="0" err="1" smtClean="0"/>
              <a:t>trình</a:t>
            </a:r>
            <a:r>
              <a:rPr lang="en-US" dirty="0" smtClean="0"/>
              <a:t> </a:t>
            </a:r>
            <a:r>
              <a:rPr lang="en-US" dirty="0" err="1" smtClean="0"/>
              <a:t>này</a:t>
            </a:r>
            <a:r>
              <a:rPr lang="en-US" dirty="0" smtClean="0"/>
              <a:t> </a:t>
            </a:r>
            <a:r>
              <a:rPr lang="en-US" dirty="0" err="1" smtClean="0"/>
              <a:t>cũng</a:t>
            </a:r>
            <a:r>
              <a:rPr lang="en-US" dirty="0" smtClean="0"/>
              <a:t> </a:t>
            </a:r>
            <a:r>
              <a:rPr lang="en-US" dirty="0" err="1" smtClean="0"/>
              <a:t>là</a:t>
            </a:r>
            <a:r>
              <a:rPr lang="en-US" dirty="0" smtClean="0"/>
              <a:t> </a:t>
            </a:r>
            <a:r>
              <a:rPr lang="en-US" dirty="0" err="1" smtClean="0"/>
              <a:t>một</a:t>
            </a:r>
            <a:r>
              <a:rPr lang="en-US" dirty="0" smtClean="0"/>
              <a:t> </a:t>
            </a:r>
            <a:r>
              <a:rPr lang="en-US" dirty="0" err="1" smtClean="0"/>
              <a:t>chuỗi</a:t>
            </a:r>
            <a:r>
              <a:rPr lang="en-US" dirty="0" smtClean="0"/>
              <a:t> Markov, </a:t>
            </a:r>
            <a:r>
              <a:rPr lang="en-US" dirty="0" err="1" smtClean="0"/>
              <a:t>được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bởi</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a:t>neural </a:t>
            </a:r>
            <a:r>
              <a:rPr lang="en-US" dirty="0" smtClean="0"/>
              <a:t>network.</a:t>
            </a:r>
            <a:endParaRPr lang="en-US" dirty="0"/>
          </a:p>
          <a:p>
            <a:pPr lvl="1"/>
            <a:r>
              <a:rPr lang="en-US" dirty="0" err="1" smtClean="0"/>
              <a:t>Mô</a:t>
            </a:r>
            <a:r>
              <a:rPr lang="en-US" dirty="0" smtClean="0"/>
              <a:t> </a:t>
            </a:r>
            <a:r>
              <a:rPr lang="en-US" dirty="0" err="1" smtClean="0"/>
              <a:t>hình</a:t>
            </a:r>
            <a:r>
              <a:rPr lang="en-US" dirty="0" smtClean="0"/>
              <a:t> </a:t>
            </a:r>
            <a:r>
              <a:rPr lang="en-US" dirty="0" err="1" smtClean="0"/>
              <a:t>có</a:t>
            </a:r>
            <a:r>
              <a:rPr lang="en-US" dirty="0" smtClean="0"/>
              <a:t> </a:t>
            </a:r>
            <a:r>
              <a:rPr lang="en-US" dirty="0" err="1" smtClean="0"/>
              <a:t>nhiệm</a:t>
            </a:r>
            <a:r>
              <a:rPr lang="en-US" dirty="0" smtClean="0"/>
              <a:t> </a:t>
            </a:r>
            <a:r>
              <a:rPr lang="en-US" dirty="0" err="1" smtClean="0"/>
              <a:t>vụ</a:t>
            </a:r>
            <a:r>
              <a:rPr lang="en-US" dirty="0" smtClean="0"/>
              <a:t>: </a:t>
            </a:r>
            <a:r>
              <a:rPr lang="en-US" dirty="0" err="1" smtClean="0"/>
              <a:t>với</a:t>
            </a:r>
            <a:r>
              <a:rPr lang="en-US" dirty="0" smtClean="0"/>
              <a:t> </a:t>
            </a:r>
            <a:r>
              <a:rPr lang="en-US" dirty="0" err="1"/>
              <a:t>timestep</a:t>
            </a:r>
            <a:r>
              <a:rPr lang="en-US" dirty="0"/>
              <a:t> </a:t>
            </a:r>
            <a:r>
              <a:rPr lang="en-US" b="1" dirty="0"/>
              <a:t>t</a:t>
            </a:r>
            <a:r>
              <a:rPr lang="en-US" dirty="0"/>
              <a:t> </a:t>
            </a:r>
            <a:r>
              <a:rPr lang="en-US" dirty="0" err="1" smtClean="0"/>
              <a:t>và</a:t>
            </a:r>
            <a:r>
              <a:rPr lang="en-US" dirty="0" smtClean="0"/>
              <a:t> </a:t>
            </a:r>
            <a:r>
              <a:rPr lang="en-US" dirty="0" err="1" smtClean="0"/>
              <a:t>ảnh</a:t>
            </a:r>
            <a:r>
              <a:rPr lang="en-US" dirty="0" smtClean="0"/>
              <a:t> </a:t>
            </a:r>
            <a:r>
              <a:rPr lang="en-US" dirty="0" err="1" smtClean="0"/>
              <a:t>nhiễu</a:t>
            </a:r>
            <a:r>
              <a:rPr lang="en-US" dirty="0"/>
              <a:t> </a:t>
            </a:r>
            <a:r>
              <a:rPr lang="en-US" b="1" dirty="0" err="1"/>
              <a:t>x</a:t>
            </a:r>
            <a:r>
              <a:rPr lang="en-US" b="1" baseline="-25000" dirty="0" err="1"/>
              <a:t>t</a:t>
            </a:r>
            <a:r>
              <a:rPr lang="en-US" dirty="0"/>
              <a:t> , </a:t>
            </a:r>
            <a:r>
              <a:rPr lang="en-US" dirty="0" err="1" smtClean="0"/>
              <a:t>dự</a:t>
            </a:r>
            <a:r>
              <a:rPr lang="en-US" dirty="0" smtClean="0"/>
              <a:t> </a:t>
            </a:r>
            <a:r>
              <a:rPr lang="en-US" dirty="0" err="1" smtClean="0"/>
              <a:t>đoán</a:t>
            </a:r>
            <a:r>
              <a:rPr lang="en-US" dirty="0" smtClean="0"/>
              <a:t> </a:t>
            </a:r>
            <a:r>
              <a:rPr lang="en-US" dirty="0" err="1" smtClean="0"/>
              <a:t>nhiễu</a:t>
            </a:r>
            <a:r>
              <a:rPr lang="en-US" dirty="0" smtClean="0"/>
              <a:t> </a:t>
            </a:r>
            <a:r>
              <a:rPr lang="en-US" dirty="0"/>
              <a:t>(έ) </a:t>
            </a:r>
            <a:r>
              <a:rPr lang="en-US" dirty="0" err="1" smtClean="0"/>
              <a:t>đã</a:t>
            </a:r>
            <a:r>
              <a:rPr lang="en-US" dirty="0" smtClean="0"/>
              <a:t> </a:t>
            </a:r>
            <a:r>
              <a:rPr lang="en-US" dirty="0" err="1" smtClean="0"/>
              <a:t>được</a:t>
            </a:r>
            <a:r>
              <a:rPr lang="en-US" dirty="0" smtClean="0"/>
              <a:t> them </a:t>
            </a:r>
            <a:r>
              <a:rPr lang="en-US" dirty="0" err="1" smtClean="0"/>
              <a:t>vào</a:t>
            </a:r>
            <a:r>
              <a:rPr lang="en-US" dirty="0" smtClean="0"/>
              <a:t> </a:t>
            </a:r>
            <a:r>
              <a:rPr lang="en-US" dirty="0" err="1" smtClean="0"/>
              <a:t>ảnh</a:t>
            </a:r>
            <a:r>
              <a:rPr lang="en-US" dirty="0" smtClean="0"/>
              <a:t> ở </a:t>
            </a:r>
            <a:r>
              <a:rPr lang="en-US" dirty="0" err="1" smtClean="0"/>
              <a:t>bước</a:t>
            </a:r>
            <a:r>
              <a:rPr lang="en-US" dirty="0"/>
              <a:t> </a:t>
            </a:r>
            <a:r>
              <a:rPr lang="en-US" b="1" dirty="0" smtClean="0"/>
              <a:t>t-1</a:t>
            </a:r>
            <a:r>
              <a:rPr lang="en-US" dirty="0" smtClean="0"/>
              <a:t>. </a:t>
            </a:r>
            <a:r>
              <a:rPr lang="en-US" b="1" dirty="0" err="1" smtClean="0"/>
              <a:t>x</a:t>
            </a:r>
            <a:r>
              <a:rPr lang="en-US" b="1" baseline="-25000" dirty="0" err="1" smtClean="0"/>
              <a:t>t</a:t>
            </a:r>
            <a:r>
              <a:rPr lang="en-US" b="1" baseline="-25000" dirty="0"/>
              <a:t>  </a:t>
            </a:r>
            <a:r>
              <a:rPr lang="en-US" dirty="0"/>
              <a:t>→ Model → </a:t>
            </a:r>
            <a:r>
              <a:rPr lang="en-US" b="1" dirty="0"/>
              <a:t>έ</a:t>
            </a:r>
            <a:r>
              <a:rPr lang="en-US" dirty="0"/>
              <a:t> (predicted noise).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3789441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Huấn</a:t>
            </a:r>
            <a:r>
              <a:rPr lang="en-US" dirty="0"/>
              <a:t> </a:t>
            </a:r>
            <a:r>
              <a:rPr lang="en-US" dirty="0" err="1"/>
              <a:t>luyện</a:t>
            </a:r>
            <a:r>
              <a:rPr lang="en-US" dirty="0"/>
              <a:t> </a:t>
            </a:r>
            <a:r>
              <a:rPr lang="en-US" dirty="0" err="1"/>
              <a:t>theo</a:t>
            </a:r>
            <a:r>
              <a:rPr lang="en-US" dirty="0"/>
              <a:t> batch</a:t>
            </a:r>
          </a:p>
        </p:txBody>
      </p:sp>
      <p:sp>
        <p:nvSpPr>
          <p:cNvPr id="3" name="Text Placeholder 2"/>
          <p:cNvSpPr>
            <a:spLocks noGrp="1"/>
          </p:cNvSpPr>
          <p:nvPr>
            <p:ph type="body" idx="1"/>
          </p:nvPr>
        </p:nvSpPr>
        <p:spPr/>
        <p:txBody>
          <a:bodyPr/>
          <a:lstStyle/>
          <a:p>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t </a:t>
            </a:r>
            <a:r>
              <a:rPr lang="en-US" dirty="0" err="1" smtClean="0"/>
              <a:t>khác</a:t>
            </a:r>
            <a:r>
              <a:rPr lang="en-US" dirty="0" smtClean="0"/>
              <a:t> </a:t>
            </a:r>
            <a:r>
              <a:rPr lang="en-US" dirty="0" err="1" smtClean="0"/>
              <a:t>nhau</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ảnh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và</a:t>
            </a:r>
            <a:r>
              <a:rPr lang="en-US" dirty="0" smtClean="0"/>
              <a:t> </a:t>
            </a:r>
            <a:r>
              <a:rPr lang="en-US" dirty="0" err="1" smtClean="0"/>
              <a:t>nhiễu</a:t>
            </a:r>
            <a:r>
              <a:rPr lang="en-US" dirty="0" smtClean="0"/>
              <a:t> </a:t>
            </a:r>
            <a:r>
              <a:rPr lang="en-US" dirty="0" err="1" smtClean="0"/>
              <a:t>đầu</a:t>
            </a:r>
            <a:r>
              <a:rPr lang="en-US" dirty="0" smtClean="0"/>
              <a:t> </a:t>
            </a:r>
            <a:r>
              <a:rPr lang="en-US" dirty="0" err="1" smtClean="0"/>
              <a:t>ra</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stretch>
            <a:fillRect/>
          </a:stretch>
        </p:blipFill>
        <p:spPr>
          <a:xfrm>
            <a:off x="2372373" y="1236507"/>
            <a:ext cx="4569851" cy="3535566"/>
          </a:xfrm>
          <a:prstGeom prst="rect">
            <a:avLst/>
          </a:prstGeom>
        </p:spPr>
      </p:pic>
    </p:spTree>
    <p:extLst>
      <p:ext uri="{BB962C8B-B14F-4D97-AF65-F5344CB8AC3E}">
        <p14:creationId xmlns:p14="http://schemas.microsoft.com/office/powerpoint/2010/main" val="4096876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Unet</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nhiễu</a:t>
            </a:r>
            <a:r>
              <a:rPr lang="en-US" dirty="0" smtClean="0"/>
              <a:t> ở </a:t>
            </a:r>
            <a:r>
              <a:rPr lang="en-US" dirty="0" err="1" smtClean="0"/>
              <a:t>mỗi</a:t>
            </a:r>
            <a:r>
              <a:rPr lang="en-US" dirty="0" smtClean="0"/>
              <a:t> </a:t>
            </a:r>
            <a:r>
              <a:rPr lang="en-US" dirty="0" err="1" smtClean="0"/>
              <a:t>bước</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5" name="Picture 4"/>
          <p:cNvPicPr>
            <a:picLocks noChangeAspect="1"/>
          </p:cNvPicPr>
          <p:nvPr/>
        </p:nvPicPr>
        <p:blipFill>
          <a:blip r:embed="rId2"/>
          <a:stretch>
            <a:fillRect/>
          </a:stretch>
        </p:blipFill>
        <p:spPr>
          <a:xfrm>
            <a:off x="1220664" y="1531122"/>
            <a:ext cx="6701064" cy="2703647"/>
          </a:xfrm>
          <a:prstGeom prst="rect">
            <a:avLst/>
          </a:prstGeom>
        </p:spPr>
      </p:pic>
    </p:spTree>
    <p:extLst>
      <p:ext uri="{BB962C8B-B14F-4D97-AF65-F5344CB8AC3E}">
        <p14:creationId xmlns:p14="http://schemas.microsoft.com/office/powerpoint/2010/main" val="2349045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Encode </a:t>
            </a:r>
            <a:r>
              <a:rPr lang="en-US" dirty="0" err="1" smtClean="0"/>
              <a:t>bước</a:t>
            </a:r>
            <a:r>
              <a:rPr lang="en-US" dirty="0" smtClean="0"/>
              <a:t> </a:t>
            </a:r>
            <a:r>
              <a:rPr lang="en-US" dirty="0" err="1" smtClean="0"/>
              <a:t>thời</a:t>
            </a:r>
            <a:r>
              <a:rPr lang="en-US" dirty="0" smtClean="0"/>
              <a:t> </a:t>
            </a:r>
            <a:r>
              <a:rPr lang="en-US" dirty="0" err="1" smtClean="0"/>
              <a:t>gian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5" name="Picture 4"/>
          <p:cNvPicPr>
            <a:picLocks noChangeAspect="1"/>
          </p:cNvPicPr>
          <p:nvPr/>
        </p:nvPicPr>
        <p:blipFill>
          <a:blip r:embed="rId2"/>
          <a:stretch>
            <a:fillRect/>
          </a:stretch>
        </p:blipFill>
        <p:spPr>
          <a:xfrm>
            <a:off x="919917" y="676656"/>
            <a:ext cx="7552533" cy="3934732"/>
          </a:xfrm>
          <a:prstGeom prst="rect">
            <a:avLst/>
          </a:prstGeom>
        </p:spPr>
      </p:pic>
    </p:spTree>
    <p:extLst>
      <p:ext uri="{BB962C8B-B14F-4D97-AF65-F5344CB8AC3E}">
        <p14:creationId xmlns:p14="http://schemas.microsoft.com/office/powerpoint/2010/main" val="794455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p:sp>
        <p:nvSpPr>
          <p:cNvPr id="3" name="Text Placeholder 2"/>
          <p:cNvSpPr>
            <a:spLocks noGrp="1"/>
          </p:cNvSpPr>
          <p:nvPr>
            <p:ph type="body" idx="1"/>
          </p:nvPr>
        </p:nvSpPr>
        <p:spPr/>
        <p:txBody>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so </a:t>
            </a:r>
            <a:r>
              <a:rPr lang="en-US" dirty="0" err="1" smtClean="0"/>
              <a:t>sánh</a:t>
            </a:r>
            <a:r>
              <a:rPr lang="en-US" dirty="0" smtClean="0"/>
              <a:t> </a:t>
            </a:r>
            <a:r>
              <a:rPr lang="en-US" dirty="0" err="1" smtClean="0"/>
              <a:t>nhiễu</a:t>
            </a:r>
            <a:r>
              <a:rPr lang="en-US" dirty="0" smtClean="0"/>
              <a:t> </a:t>
            </a:r>
            <a:r>
              <a:rPr lang="en-US" dirty="0" err="1" smtClean="0"/>
              <a:t>được</a:t>
            </a:r>
            <a:r>
              <a:rPr lang="en-US" dirty="0" smtClean="0"/>
              <a:t> them </a:t>
            </a:r>
            <a:r>
              <a:rPr lang="en-US" dirty="0" err="1" smtClean="0"/>
              <a:t>vào</a:t>
            </a:r>
            <a:r>
              <a:rPr lang="en-US" dirty="0" smtClean="0"/>
              <a:t> ở </a:t>
            </a:r>
            <a:r>
              <a:rPr lang="en-US" dirty="0" err="1" smtClean="0"/>
              <a:t>mỗi</a:t>
            </a:r>
            <a:r>
              <a:rPr lang="en-US" dirty="0" smtClean="0"/>
              <a:t> </a:t>
            </a:r>
            <a:r>
              <a:rPr lang="en-US" dirty="0" err="1" smtClean="0"/>
              <a:t>bước</a:t>
            </a:r>
            <a:r>
              <a:rPr lang="en-US" dirty="0" smtClean="0"/>
              <a:t> </a:t>
            </a:r>
            <a:r>
              <a:rPr lang="en-US" dirty="0" err="1" smtClean="0"/>
              <a:t>và</a:t>
            </a:r>
            <a:r>
              <a:rPr lang="en-US" dirty="0" smtClean="0"/>
              <a:t> </a:t>
            </a:r>
            <a:r>
              <a:rPr lang="en-US" dirty="0" err="1" smtClean="0"/>
              <a:t>nhiễu</a:t>
            </a:r>
            <a:r>
              <a:rPr lang="en-US" dirty="0" smtClean="0"/>
              <a:t> </a:t>
            </a:r>
            <a:r>
              <a:rPr lang="en-US" dirty="0" err="1" smtClean="0"/>
              <a:t>được</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bởi</a:t>
            </a:r>
            <a:r>
              <a:rPr lang="en-US" dirty="0" smtClean="0"/>
              <a:t> </a:t>
            </a:r>
            <a:r>
              <a:rPr lang="en-US" dirty="0" err="1" smtClean="0"/>
              <a:t>mô</a:t>
            </a:r>
            <a:r>
              <a:rPr lang="en-US" dirty="0" smtClean="0"/>
              <a:t> </a:t>
            </a:r>
            <a:r>
              <a:rPr lang="en-US" dirty="0" err="1" smtClean="0"/>
              <a:t>hình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pic>
        <p:nvPicPr>
          <p:cNvPr id="5" name="Picture 4"/>
          <p:cNvPicPr>
            <a:picLocks noChangeAspect="1"/>
          </p:cNvPicPr>
          <p:nvPr/>
        </p:nvPicPr>
        <p:blipFill>
          <a:blip r:embed="rId2"/>
          <a:stretch>
            <a:fillRect/>
          </a:stretch>
        </p:blipFill>
        <p:spPr>
          <a:xfrm>
            <a:off x="1651783" y="2028527"/>
            <a:ext cx="6044417" cy="1475085"/>
          </a:xfrm>
          <a:prstGeom prst="rect">
            <a:avLst/>
          </a:prstGeom>
        </p:spPr>
      </p:pic>
    </p:spTree>
    <p:extLst>
      <p:ext uri="{BB962C8B-B14F-4D97-AF65-F5344CB8AC3E}">
        <p14:creationId xmlns:p14="http://schemas.microsoft.com/office/powerpoint/2010/main" val="280859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Chi </a:t>
            </a:r>
            <a:r>
              <a:rPr lang="en-US" dirty="0" err="1" smtClean="0"/>
              <a:t>tiết</a:t>
            </a:r>
            <a:r>
              <a:rPr lang="en-US" dirty="0" smtClean="0"/>
              <a:t> </a:t>
            </a:r>
            <a:r>
              <a:rPr lang="en-US" dirty="0" err="1" smtClean="0"/>
              <a:t>huấn</a:t>
            </a:r>
            <a:r>
              <a:rPr lang="en-US" dirty="0" smtClean="0"/>
              <a:t> </a:t>
            </a:r>
            <a:r>
              <a:rPr lang="en-US" dirty="0" err="1" smtClean="0"/>
              <a:t>luyện</a:t>
            </a:r>
            <a:endParaRPr lang="en-US" dirty="0"/>
          </a:p>
        </p:txBody>
      </p:sp>
      <p:sp>
        <p:nvSpPr>
          <p:cNvPr id="3" name="Text Placeholder 2"/>
          <p:cNvSpPr>
            <a:spLocks noGrp="1"/>
          </p:cNvSpPr>
          <p:nvPr>
            <p:ph type="body" idx="1"/>
          </p:nvPr>
        </p:nvSpPr>
        <p:spPr/>
        <p:txBody>
          <a:bodyPr>
            <a:normAutofit fontScale="92500" lnSpcReduction="20000"/>
          </a:bodyPr>
          <a:lstStyle/>
          <a:p>
            <a:r>
              <a:rPr lang="vi-VN" dirty="0" smtClean="0"/>
              <a:t>Một </a:t>
            </a:r>
            <a:r>
              <a:rPr lang="vi-VN" dirty="0"/>
              <a:t>lợi ích khác của bản chất lặp đi lặp lại của nó là chúng tôi thực hiện đào tạo có giám sát ở mỗi dấu thời gian</a:t>
            </a:r>
            <a:r>
              <a:rPr lang="vi-VN" dirty="0" smtClean="0"/>
              <a:t>.</a:t>
            </a:r>
            <a:endParaRPr lang="en-US" dirty="0" smtClean="0"/>
          </a:p>
          <a:p>
            <a:r>
              <a:rPr lang="vi-VN" dirty="0" smtClean="0"/>
              <a:t>Trong </a:t>
            </a:r>
            <a:r>
              <a:rPr lang="en-US" dirty="0" smtClean="0"/>
              <a:t>diffusion</a:t>
            </a:r>
            <a:r>
              <a:rPr lang="vi-VN" dirty="0" smtClean="0"/>
              <a:t>, </a:t>
            </a:r>
            <a:r>
              <a:rPr lang="vi-VN" dirty="0"/>
              <a:t>kiến trúc được lựa chọn phổ biến là UNet (có chú ý) được đào tạo bằng cách sử dụng hàm mất mát MSE theo kiểu được giám sát</a:t>
            </a:r>
            <a:r>
              <a:rPr lang="vi-VN" dirty="0" smtClean="0"/>
              <a:t>.</a:t>
            </a:r>
            <a:endParaRPr lang="en-US" dirty="0" smtClean="0"/>
          </a:p>
          <a:p>
            <a:r>
              <a:rPr lang="vi-VN" dirty="0" smtClean="0"/>
              <a:t>Tại </a:t>
            </a:r>
            <a:r>
              <a:rPr lang="vi-VN" dirty="0"/>
              <a:t>mỗi </a:t>
            </a:r>
            <a:r>
              <a:rPr lang="en-US" dirty="0" err="1" smtClean="0"/>
              <a:t>timestep</a:t>
            </a:r>
            <a:r>
              <a:rPr lang="en-US" dirty="0" smtClean="0"/>
              <a:t> t</a:t>
            </a:r>
            <a:r>
              <a:rPr lang="vi-VN" dirty="0" smtClean="0"/>
              <a:t>, </a:t>
            </a:r>
            <a:r>
              <a:rPr lang="vi-VN" dirty="0"/>
              <a:t>nhiễu được thêm vào hình ảnh được kiểm soát bằng cách sử dụng </a:t>
            </a:r>
            <a:r>
              <a:rPr lang="en-US" dirty="0" err="1" smtClean="0"/>
              <a:t>một</a:t>
            </a:r>
            <a:r>
              <a:rPr lang="en-US" dirty="0" smtClean="0"/>
              <a:t> scheduler</a:t>
            </a:r>
            <a:r>
              <a:rPr lang="vi-VN" dirty="0" smtClean="0"/>
              <a:t>. </a:t>
            </a:r>
            <a:r>
              <a:rPr lang="en-US" dirty="0" err="1" smtClean="0"/>
              <a:t>Nhiệm</a:t>
            </a:r>
            <a:r>
              <a:rPr lang="en-US" dirty="0" smtClean="0"/>
              <a:t> </a:t>
            </a:r>
            <a:r>
              <a:rPr lang="en-US" dirty="0" err="1" smtClean="0"/>
              <a:t>vụ</a:t>
            </a:r>
            <a:r>
              <a:rPr lang="vi-VN" dirty="0" smtClean="0"/>
              <a:t> </a:t>
            </a:r>
            <a:r>
              <a:rPr lang="vi-VN" dirty="0"/>
              <a:t>là xác định mức độ nhiễu nên được thêm vào sao cho trong quá trình chuyển </a:t>
            </a:r>
            <a:r>
              <a:rPr lang="vi-VN" dirty="0" smtClean="0"/>
              <a:t>tiếp.</a:t>
            </a:r>
            <a:r>
              <a:rPr lang="en-US" dirty="0" smtClean="0"/>
              <a:t> </a:t>
            </a:r>
          </a:p>
          <a:p>
            <a:r>
              <a:rPr lang="vi-VN" dirty="0" smtClean="0"/>
              <a:t>Trong </a:t>
            </a:r>
            <a:r>
              <a:rPr lang="vi-VN" dirty="0"/>
              <a:t>bài báo DDPM, các tác giả đã sử dụng một “bộ lập lịch tuyến tính”. Điều này có nghĩa là tiếng ồn được thêm vào mỗi dấu thời gian được tăng lên một cách tuyến tính</a:t>
            </a:r>
            <a:r>
              <a:rPr lang="vi-VN" dirty="0" smtClean="0"/>
              <a:t>.</a:t>
            </a:r>
            <a:endParaRPr lang="en-US" dirty="0" smtClean="0"/>
          </a:p>
          <a:p>
            <a:r>
              <a:rPr lang="vi-VN" dirty="0" smtClean="0"/>
              <a:t>Số </a:t>
            </a:r>
            <a:r>
              <a:rPr lang="vi-VN" dirty="0"/>
              <a:t>lượng </a:t>
            </a:r>
            <a:r>
              <a:rPr lang="en-US" dirty="0" err="1" smtClean="0"/>
              <a:t>timestep</a:t>
            </a:r>
            <a:r>
              <a:rPr lang="vi-VN" dirty="0"/>
              <a:t> T </a:t>
            </a:r>
            <a:r>
              <a:rPr lang="vi-VN" dirty="0" smtClean="0"/>
              <a:t>được </a:t>
            </a:r>
            <a:r>
              <a:rPr lang="vi-VN" dirty="0"/>
              <a:t>đặt </a:t>
            </a:r>
            <a:r>
              <a:rPr lang="en-US" dirty="0" err="1" smtClean="0"/>
              <a:t>là</a:t>
            </a:r>
            <a:r>
              <a:rPr lang="vi-VN" dirty="0"/>
              <a:t> T=1000. Vì vậy, với nhiễu gaussian, mô hình sẽ yêu cầu 1000 lần lặp lại để tạo ra kết quả. Đây là vấn đề về tốc độ lấy mẫu thấp được đề cập trong phần trước. Nhưng trong các bài báo gần đây, bằng cách giới thiệu các kỹ thuật mới và các bộ lập lịch khác nhau, các nhà nghiên cứu có thể tạo ra các hình ảnh nghệ thuật với bước thời gian T=4 thấp nhất.</a:t>
            </a:r>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3358462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DALL-E 2</a:t>
            </a:r>
            <a:endParaRPr lang="en-US" dirty="0"/>
          </a:p>
        </p:txBody>
      </p:sp>
      <p:sp>
        <p:nvSpPr>
          <p:cNvPr id="3" name="Text Placeholder 2"/>
          <p:cNvSpPr>
            <a:spLocks noGrp="1"/>
          </p:cNvSpPr>
          <p:nvPr>
            <p:ph type="body" idx="1"/>
          </p:nvPr>
        </p:nvSpPr>
        <p:spPr>
          <a:xfrm>
            <a:off x="310896" y="676656"/>
            <a:ext cx="4935280" cy="3967800"/>
          </a:xfrm>
        </p:spPr>
        <p:txBody>
          <a:bodyPr/>
          <a:lstStyle/>
          <a:p>
            <a:r>
              <a:rPr lang="en-US" dirty="0" err="1" smtClean="0"/>
              <a:t>Mô</a:t>
            </a:r>
            <a:r>
              <a:rPr lang="en-US" dirty="0" smtClean="0"/>
              <a:t> </a:t>
            </a:r>
            <a:r>
              <a:rPr lang="en-US" dirty="0" err="1" smtClean="0"/>
              <a:t>hình</a:t>
            </a:r>
            <a:r>
              <a:rPr lang="en-US" dirty="0" smtClean="0"/>
              <a:t> </a:t>
            </a:r>
            <a:r>
              <a:rPr lang="en-US" dirty="0" err="1" smtClean="0"/>
              <a:t>tạo</a:t>
            </a:r>
            <a:r>
              <a:rPr lang="en-US" dirty="0" smtClean="0"/>
              <a:t> </a:t>
            </a:r>
            <a:r>
              <a:rPr lang="en-US" dirty="0" err="1" smtClean="0"/>
              <a:t>ra</a:t>
            </a:r>
            <a:r>
              <a:rPr lang="en-US" dirty="0" smtClean="0"/>
              <a:t> </a:t>
            </a:r>
            <a:r>
              <a:rPr lang="en-US" dirty="0" err="1" smtClean="0"/>
              <a:t>ảnh</a:t>
            </a:r>
            <a:r>
              <a:rPr lang="en-US" dirty="0" smtClean="0"/>
              <a:t> </a:t>
            </a:r>
            <a:r>
              <a:rPr lang="en-US" dirty="0" err="1" smtClean="0"/>
              <a:t>từ</a:t>
            </a:r>
            <a:r>
              <a:rPr lang="en-US" dirty="0" smtClean="0"/>
              <a:t> text</a:t>
            </a:r>
          </a:p>
          <a:p>
            <a:r>
              <a:rPr lang="en-US" dirty="0" err="1" smtClean="0"/>
              <a:t>Tạo</a:t>
            </a:r>
            <a:r>
              <a:rPr lang="en-US" dirty="0" smtClean="0"/>
              <a:t> </a:t>
            </a:r>
            <a:r>
              <a:rPr lang="en-US" dirty="0" err="1" smtClean="0"/>
              <a:t>ra</a:t>
            </a:r>
            <a:r>
              <a:rPr lang="en-US" dirty="0" smtClean="0"/>
              <a:t> </a:t>
            </a:r>
            <a:r>
              <a:rPr lang="en-US" dirty="0" err="1" smtClean="0"/>
              <a:t>bởi</a:t>
            </a:r>
            <a:r>
              <a:rPr lang="en-US" dirty="0" smtClean="0"/>
              <a:t> </a:t>
            </a:r>
            <a:r>
              <a:rPr lang="en-US" dirty="0" err="1" smtClean="0"/>
              <a:t>OpenAI</a:t>
            </a:r>
            <a:r>
              <a:rPr lang="en-US" dirty="0" smtClean="0"/>
              <a:t> </a:t>
            </a:r>
            <a:r>
              <a:rPr lang="en-US" dirty="0" err="1" smtClean="0"/>
              <a:t>tháng</a:t>
            </a:r>
            <a:r>
              <a:rPr lang="en-US" dirty="0" smtClean="0"/>
              <a:t> 4 2022</a:t>
            </a:r>
          </a:p>
          <a:p>
            <a:r>
              <a:rPr lang="en-US" dirty="0" err="1" smtClean="0"/>
              <a:t>Dựa</a:t>
            </a:r>
            <a:r>
              <a:rPr lang="en-US" dirty="0" smtClean="0"/>
              <a:t> </a:t>
            </a:r>
            <a:r>
              <a:rPr lang="en-US" dirty="0" err="1" smtClean="0"/>
              <a:t>trên</a:t>
            </a:r>
            <a:r>
              <a:rPr lang="en-US" dirty="0" smtClean="0"/>
              <a:t> </a:t>
            </a:r>
            <a:r>
              <a:rPr lang="en-US" dirty="0" err="1" smtClean="0"/>
              <a:t>các</a:t>
            </a:r>
            <a:r>
              <a:rPr lang="en-US" dirty="0" smtClean="0"/>
              <a:t> project </a:t>
            </a:r>
            <a:r>
              <a:rPr lang="en-US" dirty="0" err="1" smtClean="0"/>
              <a:t>trước</a:t>
            </a:r>
            <a:r>
              <a:rPr lang="en-US" dirty="0" smtClean="0"/>
              <a:t> </a:t>
            </a:r>
            <a:r>
              <a:rPr lang="en-US" dirty="0" err="1" smtClean="0"/>
              <a:t>đó</a:t>
            </a:r>
            <a:r>
              <a:rPr lang="en-US" dirty="0" smtClean="0"/>
              <a:t> </a:t>
            </a:r>
            <a:r>
              <a:rPr lang="en-US" dirty="0" err="1" smtClean="0"/>
              <a:t>như</a:t>
            </a:r>
            <a:r>
              <a:rPr lang="en-US" dirty="0" smtClean="0"/>
              <a:t> GLIDE, CLIP </a:t>
            </a:r>
            <a:r>
              <a:rPr lang="en-US" dirty="0" err="1" smtClean="0"/>
              <a:t>và</a:t>
            </a:r>
            <a:r>
              <a:rPr lang="en-US" dirty="0" smtClean="0"/>
              <a:t> Dall-E</a:t>
            </a:r>
          </a:p>
          <a:p>
            <a:r>
              <a:rPr lang="en-US" dirty="0" err="1" smtClean="0"/>
              <a:t>Mô</a:t>
            </a:r>
            <a:r>
              <a:rPr lang="en-US" dirty="0" smtClean="0"/>
              <a:t> </a:t>
            </a:r>
            <a:r>
              <a:rPr lang="en-US" dirty="0" err="1" smtClean="0"/>
              <a:t>hình</a:t>
            </a:r>
            <a:r>
              <a:rPr lang="en-US" dirty="0" smtClean="0"/>
              <a:t> </a:t>
            </a:r>
            <a:r>
              <a:rPr lang="en-US" dirty="0" err="1" smtClean="0"/>
              <a:t>có</a:t>
            </a:r>
            <a:r>
              <a:rPr lang="en-US" dirty="0" smtClean="0"/>
              <a:t> 12 </a:t>
            </a:r>
            <a:r>
              <a:rPr lang="en-US" dirty="0" err="1" smtClean="0"/>
              <a:t>tỷ</a:t>
            </a:r>
            <a:r>
              <a:rPr lang="en-US" dirty="0" smtClean="0"/>
              <a:t> </a:t>
            </a:r>
            <a:r>
              <a:rPr lang="en-US" dirty="0" err="1" smtClean="0"/>
              <a:t>trọng</a:t>
            </a:r>
            <a:r>
              <a:rPr lang="en-US" dirty="0" smtClean="0"/>
              <a:t> </a:t>
            </a:r>
            <a:r>
              <a:rPr lang="en-US" dirty="0" err="1" smtClean="0"/>
              <a:t>số</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5" name="Picture 4"/>
          <p:cNvPicPr>
            <a:picLocks noChangeAspect="1"/>
          </p:cNvPicPr>
          <p:nvPr/>
        </p:nvPicPr>
        <p:blipFill>
          <a:blip r:embed="rId3"/>
          <a:stretch>
            <a:fillRect/>
          </a:stretch>
        </p:blipFill>
        <p:spPr>
          <a:xfrm>
            <a:off x="5384450" y="780585"/>
            <a:ext cx="3088000" cy="3496140"/>
          </a:xfrm>
          <a:prstGeom prst="rect">
            <a:avLst/>
          </a:prstGeom>
        </p:spPr>
      </p:pic>
    </p:spTree>
    <p:extLst>
      <p:ext uri="{BB962C8B-B14F-4D97-AF65-F5344CB8AC3E}">
        <p14:creationId xmlns:p14="http://schemas.microsoft.com/office/powerpoint/2010/main" val="369958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5060-5F34-282F-0CC6-176FE983D020}"/>
              </a:ext>
            </a:extLst>
          </p:cNvPr>
          <p:cNvSpPr>
            <a:spLocks noGrp="1"/>
          </p:cNvSpPr>
          <p:nvPr>
            <p:ph type="title"/>
          </p:nvPr>
        </p:nvSpPr>
        <p:spPr/>
        <p:txBody>
          <a:bodyPr>
            <a:normAutofit fontScale="90000"/>
          </a:bodyPr>
          <a:lstStyle/>
          <a:p>
            <a:r>
              <a:rPr lang="en-US" dirty="0"/>
              <a:t>Discriminative vs Generative</a:t>
            </a:r>
          </a:p>
        </p:txBody>
      </p:sp>
      <p:sp>
        <p:nvSpPr>
          <p:cNvPr id="3" name="Text Placeholder 2">
            <a:extLst>
              <a:ext uri="{FF2B5EF4-FFF2-40B4-BE49-F238E27FC236}">
                <a16:creationId xmlns:a16="http://schemas.microsoft.com/office/drawing/2014/main" id="{3F20F242-E406-1E77-3AD1-9EB4E5450624}"/>
              </a:ext>
            </a:extLst>
          </p:cNvPr>
          <p:cNvSpPr>
            <a:spLocks noGrp="1"/>
          </p:cNvSpPr>
          <p:nvPr>
            <p:ph type="body" idx="1"/>
          </p:nvPr>
        </p:nvSpPr>
        <p:spPr/>
        <p:txBody>
          <a:bodyPr/>
          <a:lstStyle/>
          <a:p>
            <a:r>
              <a:rPr lang="en-US" dirty="0" err="1"/>
              <a:t>Mô</a:t>
            </a:r>
            <a:r>
              <a:rPr lang="en-US" dirty="0"/>
              <a:t> </a:t>
            </a:r>
            <a:r>
              <a:rPr lang="en-US" dirty="0" err="1"/>
              <a:t>hình</a:t>
            </a:r>
            <a:r>
              <a:rPr lang="en-US" dirty="0"/>
              <a:t> discriminative: </a:t>
            </a:r>
            <a:r>
              <a:rPr lang="en-US" dirty="0" err="1"/>
              <a:t>xác</a:t>
            </a:r>
            <a:r>
              <a:rPr lang="en-US" dirty="0"/>
              <a:t> </a:t>
            </a:r>
            <a:r>
              <a:rPr lang="en-US" dirty="0" err="1"/>
              <a:t>định</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dữ</a:t>
            </a:r>
            <a:r>
              <a:rPr lang="en-US" dirty="0"/>
              <a:t> </a:t>
            </a:r>
            <a:r>
              <a:rPr lang="en-US" dirty="0" err="1"/>
              <a:t>liệu</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loại</a:t>
            </a:r>
            <a:r>
              <a:rPr lang="en-US" dirty="0"/>
              <a:t>, </a:t>
            </a:r>
            <a:r>
              <a:rPr lang="en-US" dirty="0" err="1"/>
              <a:t>dự</a:t>
            </a:r>
            <a:r>
              <a:rPr lang="en-US" dirty="0"/>
              <a:t> </a:t>
            </a:r>
            <a:r>
              <a:rPr lang="en-US" dirty="0" err="1"/>
              <a:t>đoán</a:t>
            </a:r>
            <a:r>
              <a:rPr lang="en-US" dirty="0"/>
              <a:t>, </a:t>
            </a:r>
            <a:r>
              <a:rPr lang="en-US" dirty="0" err="1"/>
              <a:t>phân</a:t>
            </a:r>
            <a:r>
              <a:rPr lang="en-US" dirty="0"/>
              <a:t> </a:t>
            </a:r>
            <a:r>
              <a:rPr lang="en-US" dirty="0" err="1"/>
              <a:t>khúc</a:t>
            </a:r>
            <a:r>
              <a:rPr lang="en-US" dirty="0"/>
              <a:t> </a:t>
            </a:r>
            <a:r>
              <a:rPr lang="en-US" dirty="0" err="1"/>
              <a:t>ảnh</a:t>
            </a:r>
            <a:r>
              <a:rPr lang="en-US" dirty="0"/>
              <a:t>, </a:t>
            </a:r>
            <a:r>
              <a:rPr lang="en-US" dirty="0" err="1"/>
              <a:t>phát</a:t>
            </a:r>
            <a:r>
              <a:rPr lang="en-US" dirty="0"/>
              <a:t> </a:t>
            </a:r>
            <a:r>
              <a:rPr lang="en-US" dirty="0" err="1"/>
              <a:t>hiện</a:t>
            </a:r>
            <a:r>
              <a:rPr lang="en-US" dirty="0"/>
              <a:t> </a:t>
            </a:r>
            <a:r>
              <a:rPr lang="en-US" dirty="0" err="1"/>
              <a:t>vật</a:t>
            </a:r>
            <a:r>
              <a:rPr lang="en-US" dirty="0"/>
              <a:t> </a:t>
            </a:r>
            <a:r>
              <a:rPr lang="en-US" dirty="0" err="1"/>
              <a:t>thể</a:t>
            </a:r>
            <a:r>
              <a:rPr lang="en-US" dirty="0"/>
              <a:t>, …)</a:t>
            </a:r>
          </a:p>
          <a:p>
            <a:r>
              <a:rPr lang="en-US" dirty="0" err="1"/>
              <a:t>Mô</a:t>
            </a:r>
            <a:r>
              <a:rPr lang="en-US" dirty="0"/>
              <a:t> </a:t>
            </a:r>
            <a:r>
              <a:rPr lang="en-US" dirty="0" err="1"/>
              <a:t>hình</a:t>
            </a:r>
            <a:r>
              <a:rPr lang="en-US" dirty="0"/>
              <a:t> generative: </a:t>
            </a:r>
            <a:r>
              <a:rPr lang="en-US" dirty="0" err="1" smtClean="0"/>
              <a:t>học</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của</a:t>
            </a:r>
            <a:r>
              <a:rPr lang="en-US" dirty="0" smtClean="0"/>
              <a:t> </a:t>
            </a:r>
            <a:r>
              <a:rPr lang="en-US" dirty="0" err="1" smtClean="0"/>
              <a:t>các</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mới</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đó</a:t>
            </a:r>
            <a:endParaRPr lang="en-US" dirty="0"/>
          </a:p>
        </p:txBody>
      </p:sp>
      <p:sp>
        <p:nvSpPr>
          <p:cNvPr id="4" name="Slide Number Placeholder 3">
            <a:extLst>
              <a:ext uri="{FF2B5EF4-FFF2-40B4-BE49-F238E27FC236}">
                <a16:creationId xmlns:a16="http://schemas.microsoft.com/office/drawing/2014/main" id="{C75FFAC1-BB96-EAE0-56B2-EDD33C78D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30" name="Picture 6" descr="About Generative and Discriminative models | by Jordi Esteve Sorribas |  Medium">
            <a:extLst>
              <a:ext uri="{FF2B5EF4-FFF2-40B4-BE49-F238E27FC236}">
                <a16:creationId xmlns:a16="http://schemas.microsoft.com/office/drawing/2014/main" id="{8238B8D1-3FDE-A6BB-4AB9-9A2AC64E5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684" y="2222136"/>
            <a:ext cx="6645023" cy="253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912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Imagen</a:t>
            </a:r>
            <a:endParaRPr lang="en-US" dirty="0"/>
          </a:p>
        </p:txBody>
      </p:sp>
      <p:sp>
        <p:nvSpPr>
          <p:cNvPr id="3" name="Text Placeholder 2"/>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bởi</a:t>
            </a:r>
            <a:r>
              <a:rPr lang="en-US" dirty="0" smtClean="0"/>
              <a:t> google </a:t>
            </a:r>
            <a:r>
              <a:rPr lang="en-US" dirty="0" err="1" smtClean="0"/>
              <a:t>tháng</a:t>
            </a:r>
            <a:r>
              <a:rPr lang="en-US" dirty="0" smtClean="0"/>
              <a:t> 4/2022</a:t>
            </a:r>
          </a:p>
          <a:p>
            <a:r>
              <a:rPr lang="en-US" dirty="0" err="1" smtClean="0"/>
              <a:t>Mô</a:t>
            </a:r>
            <a:r>
              <a:rPr lang="en-US" dirty="0" smtClean="0"/>
              <a:t> </a:t>
            </a:r>
            <a:r>
              <a:rPr lang="en-US" dirty="0" err="1" smtClean="0"/>
              <a:t>hình</a:t>
            </a:r>
            <a:r>
              <a:rPr lang="en-US" dirty="0" smtClean="0"/>
              <a:t> </a:t>
            </a:r>
            <a:r>
              <a:rPr lang="en-US" dirty="0" err="1" smtClean="0"/>
              <a:t>Imagen</a:t>
            </a:r>
            <a:r>
              <a:rPr lang="en-US" dirty="0" smtClean="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dựa</a:t>
            </a:r>
            <a:r>
              <a:rPr lang="en-US" dirty="0" smtClean="0"/>
              <a:t> </a:t>
            </a:r>
            <a:r>
              <a:rPr lang="en-US" dirty="0" err="1" smtClean="0"/>
              <a:t>trên</a:t>
            </a:r>
            <a:r>
              <a:rPr lang="en-US" dirty="0" smtClean="0"/>
              <a:t> diffusion.</a:t>
            </a:r>
          </a:p>
          <a:p>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transformer </a:t>
            </a:r>
            <a:r>
              <a:rPr lang="en-US" dirty="0" err="1" smtClean="0"/>
              <a:t>lớn</a:t>
            </a:r>
            <a:r>
              <a:rPr lang="en-US" dirty="0" smtClean="0"/>
              <a:t>, </a:t>
            </a:r>
            <a:r>
              <a:rPr lang="en-US" dirty="0" err="1" smtClean="0"/>
              <a:t>kết</a:t>
            </a:r>
            <a:r>
              <a:rPr lang="en-US" dirty="0" smtClean="0"/>
              <a:t> </a:t>
            </a:r>
            <a:r>
              <a:rPr lang="en-US" dirty="0" err="1" smtClean="0"/>
              <a:t>hợp</a:t>
            </a:r>
            <a:r>
              <a:rPr lang="en-US" dirty="0" smtClean="0"/>
              <a:t> </a:t>
            </a:r>
            <a:r>
              <a:rPr lang="en-US" dirty="0" err="1" smtClean="0"/>
              <a:t>với</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diffusion.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5" name="Picture 4"/>
          <p:cNvPicPr>
            <a:picLocks noChangeAspect="1"/>
          </p:cNvPicPr>
          <p:nvPr/>
        </p:nvPicPr>
        <p:blipFill>
          <a:blip r:embed="rId2"/>
          <a:stretch>
            <a:fillRect/>
          </a:stretch>
        </p:blipFill>
        <p:spPr>
          <a:xfrm>
            <a:off x="3546088" y="2330629"/>
            <a:ext cx="5011195" cy="2313827"/>
          </a:xfrm>
          <a:prstGeom prst="rect">
            <a:avLst/>
          </a:prstGeom>
        </p:spPr>
      </p:pic>
    </p:spTree>
    <p:extLst>
      <p:ext uri="{BB962C8B-B14F-4D97-AF65-F5344CB8AC3E}">
        <p14:creationId xmlns:p14="http://schemas.microsoft.com/office/powerpoint/2010/main" val="2570536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Stable diffusion</a:t>
            </a:r>
            <a:endParaRPr lang="en-US" dirty="0"/>
          </a:p>
        </p:txBody>
      </p:sp>
      <p:sp>
        <p:nvSpPr>
          <p:cNvPr id="3" name="Text Placeholder 2"/>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bởi</a:t>
            </a:r>
            <a:r>
              <a:rPr lang="en-US" dirty="0" smtClean="0"/>
              <a:t> </a:t>
            </a:r>
            <a:r>
              <a:rPr lang="en-US" dirty="0" err="1" smtClean="0"/>
              <a:t>StabilityAI</a:t>
            </a:r>
            <a:r>
              <a:rPr lang="en-US" dirty="0" smtClean="0"/>
              <a:t>, </a:t>
            </a:r>
            <a:r>
              <a:rPr lang="en-US" dirty="0" err="1" smtClean="0"/>
              <a:t>dựa</a:t>
            </a:r>
            <a:r>
              <a:rPr lang="en-US" dirty="0" smtClean="0"/>
              <a:t> </a:t>
            </a:r>
            <a:r>
              <a:rPr lang="en-US" dirty="0" err="1" smtClean="0"/>
              <a:t>trên</a:t>
            </a:r>
            <a:r>
              <a:rPr lang="en-US" dirty="0" smtClean="0"/>
              <a:t> 3 </a:t>
            </a:r>
            <a:r>
              <a:rPr lang="en-US" dirty="0" err="1" smtClean="0"/>
              <a:t>phần</a:t>
            </a:r>
            <a:r>
              <a:rPr lang="en-US" dirty="0" smtClean="0"/>
              <a:t> </a:t>
            </a:r>
            <a:r>
              <a:rPr lang="en-US" dirty="0" err="1" smtClean="0"/>
              <a:t>chính</a:t>
            </a:r>
            <a:r>
              <a:rPr lang="en-US" dirty="0" smtClean="0"/>
              <a:t>:</a:t>
            </a:r>
          </a:p>
          <a:p>
            <a:pPr lvl="1"/>
            <a:r>
              <a:rPr lang="en-US" dirty="0" smtClean="0"/>
              <a:t>Text-encoder </a:t>
            </a:r>
            <a:r>
              <a:rPr lang="en-US" dirty="0" err="1" smtClean="0"/>
              <a:t>để</a:t>
            </a:r>
            <a:r>
              <a:rPr lang="en-US" dirty="0" smtClean="0"/>
              <a:t> </a:t>
            </a:r>
            <a:r>
              <a:rPr lang="en-US" dirty="0" err="1" smtClean="0"/>
              <a:t>chuyển</a:t>
            </a:r>
            <a:r>
              <a:rPr lang="en-US" dirty="0" smtClean="0"/>
              <a:t> </a:t>
            </a:r>
            <a:r>
              <a:rPr lang="en-US" dirty="0" err="1" smtClean="0"/>
              <a:t>hoá</a:t>
            </a:r>
            <a:r>
              <a:rPr lang="en-US" dirty="0" smtClean="0"/>
              <a:t> text input </a:t>
            </a:r>
            <a:r>
              <a:rPr lang="en-US" dirty="0" err="1" smtClean="0"/>
              <a:t>thành</a:t>
            </a:r>
            <a:r>
              <a:rPr lang="en-US" dirty="0" smtClean="0"/>
              <a:t> feature</a:t>
            </a:r>
          </a:p>
          <a:p>
            <a:pPr lvl="1"/>
            <a:r>
              <a:rPr lang="en-US" dirty="0" err="1" smtClean="0"/>
              <a:t>Mô</a:t>
            </a:r>
            <a:r>
              <a:rPr lang="en-US" dirty="0" smtClean="0"/>
              <a:t> </a:t>
            </a:r>
            <a:r>
              <a:rPr lang="en-US" dirty="0" err="1" smtClean="0"/>
              <a:t>hình</a:t>
            </a:r>
            <a:r>
              <a:rPr lang="en-US" dirty="0" smtClean="0"/>
              <a:t> </a:t>
            </a:r>
            <a:r>
              <a:rPr lang="en-US" dirty="0" err="1" smtClean="0"/>
              <a:t>Unet</a:t>
            </a:r>
            <a:r>
              <a:rPr lang="en-US" dirty="0" smtClean="0"/>
              <a:t> diffusion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ảnh</a:t>
            </a:r>
            <a:endParaRPr lang="en-US" dirty="0" smtClean="0"/>
          </a:p>
          <a:p>
            <a:pPr lvl="1"/>
            <a:r>
              <a:rPr lang="en-US" dirty="0" err="1" smtClean="0"/>
              <a:t>Mô</a:t>
            </a:r>
            <a:r>
              <a:rPr lang="en-US" dirty="0" smtClean="0"/>
              <a:t> </a:t>
            </a:r>
            <a:r>
              <a:rPr lang="en-US" dirty="0" err="1" smtClean="0"/>
              <a:t>hình</a:t>
            </a:r>
            <a:r>
              <a:rPr lang="en-US" dirty="0" smtClean="0"/>
              <a:t> VAE </a:t>
            </a:r>
            <a:r>
              <a:rPr lang="en-US" dirty="0" err="1" smtClean="0"/>
              <a:t>để</a:t>
            </a:r>
            <a:r>
              <a:rPr lang="en-US" dirty="0" smtClean="0"/>
              <a:t> </a:t>
            </a:r>
            <a:r>
              <a:rPr lang="en-US" dirty="0" err="1" smtClean="0"/>
              <a:t>tái</a:t>
            </a:r>
            <a:r>
              <a:rPr lang="en-US" dirty="0" smtClean="0"/>
              <a:t> </a:t>
            </a:r>
            <a:r>
              <a:rPr lang="en-US" dirty="0" err="1" smtClean="0"/>
              <a:t>tạo</a:t>
            </a:r>
            <a:r>
              <a:rPr lang="en-US" dirty="0" smtClean="0"/>
              <a:t> </a:t>
            </a:r>
            <a:r>
              <a:rPr lang="en-US" dirty="0" err="1" smtClean="0"/>
              <a:t>ảnh</a:t>
            </a:r>
            <a:r>
              <a:rPr lang="en-US" dirty="0" smtClean="0"/>
              <a:t> </a:t>
            </a:r>
            <a:r>
              <a:rPr lang="en-US" dirty="0" err="1" smtClean="0"/>
              <a:t>và</a:t>
            </a:r>
            <a:r>
              <a:rPr lang="en-US" dirty="0" smtClean="0"/>
              <a:t> </a:t>
            </a:r>
            <a:r>
              <a:rPr lang="en-US" dirty="0" err="1" smtClean="0"/>
              <a:t>tăng</a:t>
            </a:r>
            <a:r>
              <a:rPr lang="en-US" dirty="0" smtClean="0"/>
              <a:t> </a:t>
            </a:r>
            <a:r>
              <a:rPr lang="en-US" dirty="0" err="1" smtClean="0"/>
              <a:t>cường</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ảnh</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pic>
        <p:nvPicPr>
          <p:cNvPr id="5" name="Picture 4"/>
          <p:cNvPicPr>
            <a:picLocks noChangeAspect="1"/>
          </p:cNvPicPr>
          <p:nvPr/>
        </p:nvPicPr>
        <p:blipFill>
          <a:blip r:embed="rId2"/>
          <a:stretch>
            <a:fillRect/>
          </a:stretch>
        </p:blipFill>
        <p:spPr>
          <a:xfrm>
            <a:off x="3799357" y="1905131"/>
            <a:ext cx="5094132" cy="2936693"/>
          </a:xfrm>
          <a:prstGeom prst="rect">
            <a:avLst/>
          </a:prstGeom>
        </p:spPr>
      </p:pic>
    </p:spTree>
    <p:extLst>
      <p:ext uri="{BB962C8B-B14F-4D97-AF65-F5344CB8AC3E}">
        <p14:creationId xmlns:p14="http://schemas.microsoft.com/office/powerpoint/2010/main" val="2638719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Midjourney</a:t>
            </a:r>
            <a:endParaRPr lang="en-US" dirty="0"/>
          </a:p>
        </p:txBody>
      </p:sp>
      <p:sp>
        <p:nvSpPr>
          <p:cNvPr id="3" name="Text Placeholder 2"/>
          <p:cNvSpPr>
            <a:spLocks noGrp="1"/>
          </p:cNvSpPr>
          <p:nvPr>
            <p:ph type="body" idx="1"/>
          </p:nvPr>
        </p:nvSpPr>
        <p:spPr>
          <a:xfrm>
            <a:off x="310896" y="676656"/>
            <a:ext cx="4640812" cy="3967800"/>
          </a:xfrm>
        </p:spPr>
        <p:txBody>
          <a:bodyPr/>
          <a:lstStyle/>
          <a:p>
            <a:r>
              <a:rPr lang="en-US" dirty="0" err="1" smtClean="0"/>
              <a:t>Mô</a:t>
            </a:r>
            <a:r>
              <a:rPr lang="en-US" dirty="0" smtClean="0"/>
              <a:t> </a:t>
            </a:r>
            <a:r>
              <a:rPr lang="en-US" dirty="0" err="1" smtClean="0"/>
              <a:t>hình</a:t>
            </a:r>
            <a:r>
              <a:rPr lang="en-US" dirty="0" smtClean="0"/>
              <a:t> </a:t>
            </a:r>
            <a:r>
              <a:rPr lang="en-US" dirty="0" err="1" smtClean="0"/>
              <a:t>dựa</a:t>
            </a:r>
            <a:r>
              <a:rPr lang="en-US" dirty="0" smtClean="0"/>
              <a:t> </a:t>
            </a:r>
            <a:r>
              <a:rPr lang="en-US" dirty="0" err="1" smtClean="0"/>
              <a:t>trên</a:t>
            </a:r>
            <a:r>
              <a:rPr lang="en-US" dirty="0" smtClean="0"/>
              <a:t> diffusion </a:t>
            </a:r>
            <a:r>
              <a:rPr lang="en-US" dirty="0" err="1" smtClean="0"/>
              <a:t>bởi</a:t>
            </a:r>
            <a:r>
              <a:rPr lang="en-US" dirty="0" smtClean="0"/>
              <a:t> </a:t>
            </a:r>
            <a:r>
              <a:rPr lang="en-US" dirty="0" err="1" smtClean="0"/>
              <a:t>công</a:t>
            </a:r>
            <a:r>
              <a:rPr lang="en-US" dirty="0" smtClean="0"/>
              <a:t> ty </a:t>
            </a:r>
            <a:r>
              <a:rPr lang="en-US" dirty="0" err="1" smtClean="0"/>
              <a:t>cùng</a:t>
            </a:r>
            <a:r>
              <a:rPr lang="en-US" dirty="0" smtClean="0"/>
              <a:t> </a:t>
            </a:r>
            <a:r>
              <a:rPr lang="en-US" dirty="0" err="1" smtClean="0"/>
              <a:t>tên</a:t>
            </a:r>
            <a:r>
              <a:rPr lang="en-US" dirty="0" smtClean="0"/>
              <a:t>.</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pic>
        <p:nvPicPr>
          <p:cNvPr id="5" name="Picture 4"/>
          <p:cNvPicPr>
            <a:picLocks noChangeAspect="1"/>
          </p:cNvPicPr>
          <p:nvPr/>
        </p:nvPicPr>
        <p:blipFill>
          <a:blip r:embed="rId2"/>
          <a:stretch>
            <a:fillRect/>
          </a:stretch>
        </p:blipFill>
        <p:spPr>
          <a:xfrm>
            <a:off x="5075625" y="776166"/>
            <a:ext cx="3396825" cy="3781840"/>
          </a:xfrm>
          <a:prstGeom prst="rect">
            <a:avLst/>
          </a:prstGeom>
        </p:spPr>
      </p:pic>
    </p:spTree>
    <p:extLst>
      <p:ext uri="{BB962C8B-B14F-4D97-AF65-F5344CB8AC3E}">
        <p14:creationId xmlns:p14="http://schemas.microsoft.com/office/powerpoint/2010/main" val="32090939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r>
              <a:rPr lang="en-US" dirty="0" err="1" smtClean="0"/>
              <a:t>Chỉnh</a:t>
            </a:r>
            <a:r>
              <a:rPr lang="en-US" dirty="0" smtClean="0"/>
              <a:t> </a:t>
            </a:r>
            <a:r>
              <a:rPr lang="en-US" dirty="0" err="1" smtClean="0"/>
              <a:t>sửa</a:t>
            </a:r>
            <a:r>
              <a:rPr lang="en-US" dirty="0" smtClean="0"/>
              <a:t> </a:t>
            </a:r>
            <a:r>
              <a:rPr lang="en-US" dirty="0" err="1" smtClean="0"/>
              <a:t>ảnh</a:t>
            </a:r>
            <a:r>
              <a:rPr lang="en-US" dirty="0" smtClean="0"/>
              <a:t> </a:t>
            </a:r>
            <a:r>
              <a:rPr lang="en-US" dirty="0" err="1" smtClean="0"/>
              <a:t>theo</a:t>
            </a:r>
            <a:r>
              <a:rPr lang="en-US" dirty="0" smtClean="0"/>
              <a:t> </a:t>
            </a:r>
            <a:r>
              <a:rPr lang="en-US" dirty="0" err="1" smtClean="0"/>
              <a:t>phong</a:t>
            </a:r>
            <a:r>
              <a:rPr lang="en-US" dirty="0" smtClean="0"/>
              <a:t> </a:t>
            </a:r>
            <a:r>
              <a:rPr lang="en-US" dirty="0" err="1" smtClean="0"/>
              <a:t>cách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2050" name="Picture 2" descr="Example of textual inversion as shown on the project page of the paper &quot;An Image is worth One word&quo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040" y="1384668"/>
            <a:ext cx="5824311" cy="255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4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r>
              <a:rPr lang="en-US" dirty="0" err="1" smtClean="0"/>
              <a:t>Chuyển</a:t>
            </a:r>
            <a:r>
              <a:rPr lang="en-US" dirty="0" smtClean="0"/>
              <a:t> text </a:t>
            </a:r>
            <a:r>
              <a:rPr lang="en-US" dirty="0" err="1" smtClean="0"/>
              <a:t>thành</a:t>
            </a:r>
            <a:r>
              <a:rPr lang="en-US" dirty="0" smtClean="0"/>
              <a:t> video</a:t>
            </a:r>
          </a:p>
          <a:p>
            <a:r>
              <a:rPr lang="en-US" dirty="0" err="1" smtClean="0"/>
              <a:t>Chuyển</a:t>
            </a:r>
            <a:r>
              <a:rPr lang="en-US" dirty="0" smtClean="0"/>
              <a:t> text </a:t>
            </a:r>
            <a:r>
              <a:rPr lang="en-US" dirty="0" err="1" smtClean="0"/>
              <a:t>thành</a:t>
            </a:r>
            <a:r>
              <a:rPr lang="en-US" dirty="0" smtClean="0"/>
              <a:t> </a:t>
            </a:r>
            <a:r>
              <a:rPr lang="en-US" dirty="0" err="1" smtClean="0"/>
              <a:t>hình</a:t>
            </a:r>
            <a:r>
              <a:rPr lang="en-US" dirty="0" smtClean="0"/>
              <a:t> </a:t>
            </a:r>
            <a:r>
              <a:rPr lang="en-US" dirty="0" err="1" smtClean="0"/>
              <a:t>ảnh</a:t>
            </a:r>
            <a:r>
              <a:rPr lang="en-US" dirty="0" smtClean="0"/>
              <a:t> 3D</a:t>
            </a:r>
          </a:p>
          <a:p>
            <a:r>
              <a:rPr lang="en-US" dirty="0" err="1" smtClean="0"/>
              <a:t>Chuyển</a:t>
            </a:r>
            <a:r>
              <a:rPr lang="en-US" dirty="0" smtClean="0"/>
              <a:t> text </a:t>
            </a:r>
            <a:r>
              <a:rPr lang="en-US" dirty="0" err="1" smtClean="0"/>
              <a:t>thành</a:t>
            </a:r>
            <a:r>
              <a:rPr lang="en-US" dirty="0" smtClean="0"/>
              <a:t> </a:t>
            </a:r>
            <a:r>
              <a:rPr lang="en-US" dirty="0" err="1" smtClean="0"/>
              <a:t>chuyển</a:t>
            </a:r>
            <a:r>
              <a:rPr lang="en-US" dirty="0" smtClean="0"/>
              <a:t> </a:t>
            </a:r>
            <a:r>
              <a:rPr lang="en-US" dirty="0" err="1" smtClean="0"/>
              <a:t>động</a:t>
            </a:r>
            <a:endParaRPr lang="en-US" dirty="0" smtClean="0"/>
          </a:p>
          <a:p>
            <a:r>
              <a:rPr lang="en-US" dirty="0" err="1" smtClean="0"/>
              <a:t>Chỉnh</a:t>
            </a:r>
            <a:r>
              <a:rPr lang="en-US" dirty="0" smtClean="0"/>
              <a:t> </a:t>
            </a:r>
            <a:r>
              <a:rPr lang="en-US" dirty="0" err="1" smtClean="0"/>
              <a:t>sửa</a:t>
            </a:r>
            <a:r>
              <a:rPr lang="en-US" dirty="0" smtClean="0"/>
              <a:t> </a:t>
            </a:r>
            <a:r>
              <a:rPr lang="en-US" dirty="0" err="1" smtClean="0"/>
              <a:t>nội</a:t>
            </a:r>
            <a:r>
              <a:rPr lang="en-US" dirty="0" smtClean="0"/>
              <a:t> dung </a:t>
            </a:r>
            <a:r>
              <a:rPr lang="en-US" dirty="0" err="1" smtClean="0"/>
              <a:t>ảnh</a:t>
            </a:r>
            <a:r>
              <a:rPr lang="en-US" dirty="0" smtClean="0"/>
              <a:t> </a:t>
            </a:r>
            <a:r>
              <a:rPr lang="en-US" dirty="0" err="1" smtClean="0"/>
              <a:t>ảnh</a:t>
            </a:r>
            <a:r>
              <a:rPr lang="en-US" dirty="0" smtClean="0"/>
              <a:t> (image </a:t>
            </a:r>
            <a:r>
              <a:rPr lang="en-US" dirty="0" err="1" smtClean="0"/>
              <a:t>inpainting</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3074" name="Picture 2" descr="Converting the car on the road to a tank using image inpain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425" y="2144827"/>
            <a:ext cx="6208518" cy="249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980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r>
              <a:rPr lang="en-US" dirty="0" err="1" smtClean="0"/>
              <a:t>Thêm</a:t>
            </a:r>
            <a:r>
              <a:rPr lang="en-US" dirty="0" smtClean="0"/>
              <a:t> background </a:t>
            </a:r>
            <a:r>
              <a:rPr lang="en-US" dirty="0" err="1" smtClean="0"/>
              <a:t>ảnh</a:t>
            </a:r>
            <a:r>
              <a:rPr lang="en-US" dirty="0" smtClean="0"/>
              <a:t> (</a:t>
            </a:r>
            <a:r>
              <a:rPr lang="en-US" dirty="0" err="1" smtClean="0"/>
              <a:t>outpainting</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pic>
        <p:nvPicPr>
          <p:cNvPr id="4098" name="Picture 2" descr="https://learnopencv.com/wp-content/uploads/2023/01/diffusion-models-application_image_outpaintin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24723" y="1193907"/>
            <a:ext cx="5461454" cy="329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9953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r>
              <a:rPr lang="en-US" dirty="0" err="1" smtClean="0"/>
              <a:t>Phóng</a:t>
            </a:r>
            <a:r>
              <a:rPr lang="en-US" dirty="0" smtClean="0"/>
              <a:t> to </a:t>
            </a:r>
            <a:r>
              <a:rPr lang="en-US" dirty="0" err="1" smtClean="0"/>
              <a:t>ảnh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5122" name="Picture 2" descr="https://learnopencv.com/wp-content/uploads/2023/01/diffusion-models_application_infinite_zoom_i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42196" y="1282130"/>
            <a:ext cx="6858000" cy="336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0520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16494701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9349537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smtClean="0"/>
              <a:t>VAE </a:t>
            </a:r>
            <a:r>
              <a:rPr lang="en-US" dirty="0" err="1" smtClean="0"/>
              <a:t>dễ</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nhưng</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thấp</a:t>
            </a:r>
            <a:endParaRPr lang="en-US" dirty="0" smtClean="0"/>
          </a:p>
          <a:p>
            <a:pPr marL="0" lvl="0" indent="0" algn="l" rtl="0">
              <a:spcBef>
                <a:spcPts val="0"/>
              </a:spcBef>
              <a:spcAft>
                <a:spcPts val="1200"/>
              </a:spcAft>
              <a:buNone/>
            </a:pPr>
            <a:r>
              <a:rPr lang="en-US" dirty="0" smtClean="0"/>
              <a:t>GAN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cao</a:t>
            </a:r>
            <a:r>
              <a:rPr lang="en-US" dirty="0" smtClean="0"/>
              <a:t> </a:t>
            </a:r>
            <a:r>
              <a:rPr lang="en-US" dirty="0" err="1" smtClean="0"/>
              <a:t>nhưng</a:t>
            </a:r>
            <a:r>
              <a:rPr lang="en-US" dirty="0" smtClean="0"/>
              <a:t> </a:t>
            </a:r>
            <a:r>
              <a:rPr lang="en-US" dirty="0" err="1" smtClean="0"/>
              <a:t>khó</a:t>
            </a:r>
            <a:r>
              <a:rPr lang="en-US" dirty="0" smtClean="0"/>
              <a:t> </a:t>
            </a:r>
            <a:r>
              <a:rPr lang="en-US" dirty="0" err="1" smtClean="0"/>
              <a:t>huấn</a:t>
            </a:r>
            <a:r>
              <a:rPr lang="en-US" dirty="0" smtClean="0"/>
              <a:t> </a:t>
            </a:r>
            <a:r>
              <a:rPr lang="en-US" dirty="0" err="1" smtClean="0"/>
              <a:t>luyện</a:t>
            </a:r>
            <a:endParaRPr lang="en-US" dirty="0" smtClean="0"/>
          </a:p>
          <a:p>
            <a:pPr marL="0" lvl="0" indent="0" algn="l" rtl="0">
              <a:spcBef>
                <a:spcPts val="0"/>
              </a:spcBef>
              <a:spcAft>
                <a:spcPts val="1200"/>
              </a:spcAft>
              <a:buNone/>
            </a:pPr>
            <a:r>
              <a:rPr lang="en-US" dirty="0" smtClean="0"/>
              <a:t>Diffusion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cao</a:t>
            </a:r>
            <a:r>
              <a:rPr lang="en-US" dirty="0" smtClean="0"/>
              <a:t>, </a:t>
            </a:r>
            <a:r>
              <a:rPr lang="en-US" dirty="0" err="1" smtClean="0"/>
              <a:t>dễ</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nhưng</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chậm</a:t>
            </a:r>
            <a:endParaRPr dirty="0"/>
          </a:p>
        </p:txBody>
      </p:sp>
      <p:pic>
        <p:nvPicPr>
          <p:cNvPr id="2" name="Picture 1"/>
          <p:cNvPicPr>
            <a:picLocks noChangeAspect="1"/>
          </p:cNvPicPr>
          <p:nvPr/>
        </p:nvPicPr>
        <p:blipFill>
          <a:blip r:embed="rId3"/>
          <a:stretch>
            <a:fillRect/>
          </a:stretch>
        </p:blipFill>
        <p:spPr>
          <a:xfrm>
            <a:off x="3230563" y="2183605"/>
            <a:ext cx="2713246" cy="2460851"/>
          </a:xfrm>
          <a:prstGeom prst="rect">
            <a:avLst/>
          </a:prstGeom>
        </p:spPr>
      </p:pic>
    </p:spTree>
    <p:extLst>
      <p:ext uri="{BB962C8B-B14F-4D97-AF65-F5344CB8AC3E}">
        <p14:creationId xmlns:p14="http://schemas.microsoft.com/office/powerpoint/2010/main" val="413093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nhân</a:t>
            </a:r>
            <a:r>
              <a:rPr lang="en-US" dirty="0" smtClean="0"/>
              <a:t> </a:t>
            </a:r>
            <a:r>
              <a:rPr lang="en-US" dirty="0" err="1" smtClean="0"/>
              <a:t>vật</a:t>
            </a:r>
            <a:r>
              <a:rPr lang="en-US" dirty="0" smtClean="0"/>
              <a:t> </a:t>
            </a:r>
            <a:r>
              <a:rPr lang="en-US" dirty="0" err="1" smtClean="0"/>
              <a:t>mới</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1026" name="Picture 2" descr="https://miro.medium.com/max/700/1*4oqZHrOOZRDzMsJA_eqW1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44" y="676656"/>
            <a:ext cx="3569024" cy="380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564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GAN </a:t>
            </a:r>
            <a:r>
              <a:rPr lang="en-US" dirty="0" err="1" smtClean="0"/>
              <a:t>để</a:t>
            </a:r>
            <a:r>
              <a:rPr lang="en-US" dirty="0" smtClean="0"/>
              <a:t> </a:t>
            </a:r>
            <a:r>
              <a:rPr lang="en-US" dirty="0" err="1" smtClean="0"/>
              <a:t>tạo</a:t>
            </a:r>
            <a:r>
              <a:rPr lang="en-US" dirty="0" smtClean="0"/>
              <a:t> </a:t>
            </a:r>
            <a:r>
              <a:rPr lang="en-US" dirty="0" err="1" smtClean="0"/>
              <a:t>ảnh</a:t>
            </a:r>
            <a:endParaRPr lang="en-US" dirty="0" smtClean="0"/>
          </a:p>
          <a:p>
            <a:pPr marL="0" lvl="0" indent="0" algn="l" rtl="0">
              <a:spcBef>
                <a:spcPts val="0"/>
              </a:spcBef>
              <a:spcAft>
                <a:spcPts val="1200"/>
              </a:spcAft>
              <a:buNone/>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diffusion</a:t>
            </a:r>
            <a:endParaRPr dirty="0"/>
          </a:p>
        </p:txBody>
      </p:sp>
    </p:spTree>
    <p:extLst>
      <p:ext uri="{BB962C8B-B14F-4D97-AF65-F5344CB8AC3E}">
        <p14:creationId xmlns:p14="http://schemas.microsoft.com/office/powerpoint/2010/main" val="7449637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TODO</a:t>
            </a:r>
            <a:endParaRPr lang="en-US" dirty="0"/>
          </a:p>
        </p:txBody>
      </p:sp>
      <p:sp>
        <p:nvSpPr>
          <p:cNvPr id="7" name="Content Placeholder 6"/>
          <p:cNvSpPr>
            <a:spLocks noGrp="1"/>
          </p:cNvSpPr>
          <p:nvPr>
            <p:ph type="body" idx="1"/>
          </p:nvPr>
        </p:nvSpPr>
        <p:spPr/>
        <p:txBody>
          <a:bodyPr>
            <a:normAutofit/>
          </a:bodyPr>
          <a:lstStyle/>
          <a:p>
            <a:r>
              <a:rPr lang="en-US" dirty="0" err="1" smtClean="0"/>
              <a:t>Thêm</a:t>
            </a:r>
            <a:r>
              <a:rPr lang="en-US" dirty="0" smtClean="0"/>
              <a:t> conditional </a:t>
            </a:r>
            <a:r>
              <a:rPr lang="en-US" dirty="0" err="1" smtClean="0"/>
              <a:t>gan</a:t>
            </a:r>
            <a:r>
              <a:rPr lang="en-US" dirty="0" smtClean="0"/>
              <a:t> </a:t>
            </a:r>
            <a:r>
              <a:rPr lang="en-US" dirty="0" err="1" smtClean="0"/>
              <a:t>và</a:t>
            </a:r>
            <a:r>
              <a:rPr lang="en-US" dirty="0" smtClean="0"/>
              <a:t> DCGAN</a:t>
            </a:r>
          </a:p>
          <a:p>
            <a:r>
              <a:rPr lang="en-US" dirty="0" smtClean="0"/>
              <a:t>Code VAE?</a:t>
            </a:r>
          </a:p>
        </p:txBody>
      </p:sp>
    </p:spTree>
    <p:extLst>
      <p:ext uri="{BB962C8B-B14F-4D97-AF65-F5344CB8AC3E}">
        <p14:creationId xmlns:p14="http://schemas.microsoft.com/office/powerpoint/2010/main" val="7776860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Chuyển</a:t>
            </a:r>
            <a:r>
              <a:rPr lang="en-US" dirty="0" smtClean="0"/>
              <a:t> style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2050" name="Picture 2" descr="https://miro.medium.com/max/700/1*HaExieykcOT5oI2_xKisr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111" y="890625"/>
            <a:ext cx="4245334" cy="388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689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TotalTime>
  <Words>3477</Words>
  <Application>Microsoft Office PowerPoint</Application>
  <PresentationFormat>On-screen Show (16:9)</PresentationFormat>
  <Paragraphs>406</Paragraphs>
  <Slides>82</Slides>
  <Notes>27</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82</vt:i4>
      </vt:variant>
    </vt:vector>
  </HeadingPairs>
  <TitlesOfParts>
    <vt:vector size="90" baseType="lpstr">
      <vt:lpstr>-apple-system</vt:lpstr>
      <vt:lpstr>Arial</vt:lpstr>
      <vt:lpstr>Cambria Math</vt:lpstr>
      <vt:lpstr>Open Sans</vt:lpstr>
      <vt:lpstr>Roboto</vt:lpstr>
      <vt:lpstr>Wingdings</vt:lpstr>
      <vt:lpstr>Simple Light</vt:lpstr>
      <vt:lpstr>Simple Light</vt:lpstr>
      <vt:lpstr>Deep Learning Bài 10: Mô hình sáng tạo đối kháng (GAN)</vt:lpstr>
      <vt:lpstr>Giảng viên và Trợ giảng</vt:lpstr>
      <vt:lpstr>Giảng viên và Trợ giảng (hỗ trợ)</vt:lpstr>
      <vt:lpstr>Giới thiệu mentor </vt:lpstr>
      <vt:lpstr>Nội dung</vt:lpstr>
      <vt:lpstr>Phần 1: Giới thiệu</vt:lpstr>
      <vt:lpstr>Discriminative vs Generative</vt:lpstr>
      <vt:lpstr>Ứng dụng</vt:lpstr>
      <vt:lpstr>Ứng dụng</vt:lpstr>
      <vt:lpstr>Ứng dụng</vt:lpstr>
      <vt:lpstr>Ứng dụng</vt:lpstr>
      <vt:lpstr>Ứng dụng</vt:lpstr>
      <vt:lpstr>Ứng dụng</vt:lpstr>
      <vt:lpstr>Ứng dụng</vt:lpstr>
      <vt:lpstr>Các mô hình generative phổ biến</vt:lpstr>
      <vt:lpstr>Phần 3: Mô hình GAN cơ bản</vt:lpstr>
      <vt:lpstr>GAN là gì</vt:lpstr>
      <vt:lpstr>Cấu trúc mạng GAN</vt:lpstr>
      <vt:lpstr>Generator</vt:lpstr>
      <vt:lpstr>Generator</vt:lpstr>
      <vt:lpstr>Discriminator</vt:lpstr>
      <vt:lpstr>Hàm mất mát</vt:lpstr>
      <vt:lpstr>Hàm mất mát</vt:lpstr>
      <vt:lpstr>Nhược điểm của GAN</vt:lpstr>
      <vt:lpstr>Phần 2: GAN có điều kiện</vt:lpstr>
      <vt:lpstr>Conditional GANs</vt:lpstr>
      <vt:lpstr>Phần 3: CycleGAN</vt:lpstr>
      <vt:lpstr>CycleGAN là gì?</vt:lpstr>
      <vt:lpstr>So sánh giữa GAN và CycleGAN</vt:lpstr>
      <vt:lpstr>Có giám sát và không giám sát</vt:lpstr>
      <vt:lpstr>CycleGAN</vt:lpstr>
      <vt:lpstr>Cấu trúc discriminator</vt:lpstr>
      <vt:lpstr>Cấu trúc của generator</vt:lpstr>
      <vt:lpstr>Hàm mất mát</vt:lpstr>
      <vt:lpstr>Phần 2: Auto Encoder</vt:lpstr>
      <vt:lpstr>Auto Encoder</vt:lpstr>
      <vt:lpstr>Mô hình</vt:lpstr>
      <vt:lpstr>Ảnh hưởng của bottleneck</vt:lpstr>
      <vt:lpstr>Phần 5: VAE</vt:lpstr>
      <vt:lpstr>Latent vector trong Auto Encoder</vt:lpstr>
      <vt:lpstr>Latent vector trong Variational AutoEncoder</vt:lpstr>
      <vt:lpstr>Latent vector trong Variational AutoEncoder</vt:lpstr>
      <vt:lpstr>Động cơ phát triển VAE</vt:lpstr>
      <vt:lpstr>Động cơ phát triển VAE</vt:lpstr>
      <vt:lpstr>Kullback–Leibler Divergence</vt:lpstr>
      <vt:lpstr>Hàm mất mát</vt:lpstr>
      <vt:lpstr>Reparameterization trick</vt:lpstr>
      <vt:lpstr>VAE</vt:lpstr>
      <vt:lpstr>Phần 5: Mô hình Diffusion</vt:lpstr>
      <vt:lpstr>Mô hình diffusion</vt:lpstr>
      <vt:lpstr>Mô hình diffusion</vt:lpstr>
      <vt:lpstr>Thành phần của mô hình diffusion</vt:lpstr>
      <vt:lpstr>Lan truyền thuận (forward diffusion)</vt:lpstr>
      <vt:lpstr>Lan truyền thuận</vt:lpstr>
      <vt:lpstr>Lan truyền thuận</vt:lpstr>
      <vt:lpstr>Lan truyền thuận</vt:lpstr>
      <vt:lpstr>Qúa trình reparametrized</vt:lpstr>
      <vt:lpstr>Qúa trình reparametrized</vt:lpstr>
      <vt:lpstr>Thay đổi Beta</vt:lpstr>
      <vt:lpstr>Lan truyền ngược</vt:lpstr>
      <vt:lpstr>Tính gần đúng hàm lan truyền ngược</vt:lpstr>
      <vt:lpstr>Lan truyền ngược</vt:lpstr>
      <vt:lpstr>Tóm tắt quá trình diffusion</vt:lpstr>
      <vt:lpstr>Huấn luyện theo batch</vt:lpstr>
      <vt:lpstr>Mô hình</vt:lpstr>
      <vt:lpstr>Encode bước thời gian</vt:lpstr>
      <vt:lpstr>Hàm mất mát</vt:lpstr>
      <vt:lpstr>Chi tiết huấn luyện</vt:lpstr>
      <vt:lpstr>DALL-E 2</vt:lpstr>
      <vt:lpstr>Imagen</vt:lpstr>
      <vt:lpstr>Stable diffusion</vt:lpstr>
      <vt:lpstr>Midjourney</vt:lpstr>
      <vt:lpstr>Ứng dụng</vt:lpstr>
      <vt:lpstr>Ứng dụng</vt:lpstr>
      <vt:lpstr>Ứng dụng</vt:lpstr>
      <vt:lpstr>Ứng dụng</vt:lpstr>
      <vt:lpstr>Code</vt:lpstr>
      <vt:lpstr>Phần 5: Bài tập và thảo luận</vt:lpstr>
      <vt:lpstr>Tóm tắt</vt:lpstr>
      <vt:lpstr>Bài tập</vt:lpstr>
      <vt:lpstr>TODO</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297</cp:revision>
  <dcterms:modified xsi:type="dcterms:W3CDTF">2023-06-20T19:16:39Z</dcterms:modified>
</cp:coreProperties>
</file>